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Lst>
  <p:notesMasterIdLst>
    <p:notesMasterId r:id="rId37"/>
  </p:notesMasterIdLst>
  <p:sldIdLst>
    <p:sldId id="256" r:id="rId3"/>
    <p:sldId id="507" r:id="rId4"/>
    <p:sldId id="506" r:id="rId5"/>
    <p:sldId id="524" r:id="rId6"/>
    <p:sldId id="500" r:id="rId7"/>
    <p:sldId id="501" r:id="rId8"/>
    <p:sldId id="530" r:id="rId9"/>
    <p:sldId id="502" r:id="rId10"/>
    <p:sldId id="503" r:id="rId11"/>
    <p:sldId id="504" r:id="rId12"/>
    <p:sldId id="505" r:id="rId13"/>
    <p:sldId id="528" r:id="rId14"/>
    <p:sldId id="529" r:id="rId15"/>
    <p:sldId id="531" r:id="rId16"/>
    <p:sldId id="535" r:id="rId17"/>
    <p:sldId id="464" r:id="rId18"/>
    <p:sldId id="472" r:id="rId19"/>
    <p:sldId id="473" r:id="rId20"/>
    <p:sldId id="471" r:id="rId21"/>
    <p:sldId id="418" r:id="rId22"/>
    <p:sldId id="474" r:id="rId23"/>
    <p:sldId id="476" r:id="rId24"/>
    <p:sldId id="536" r:id="rId25"/>
    <p:sldId id="465" r:id="rId26"/>
    <p:sldId id="419" r:id="rId27"/>
    <p:sldId id="420" r:id="rId28"/>
    <p:sldId id="421" r:id="rId29"/>
    <p:sldId id="422" r:id="rId30"/>
    <p:sldId id="423" r:id="rId31"/>
    <p:sldId id="424" r:id="rId32"/>
    <p:sldId id="426" r:id="rId33"/>
    <p:sldId id="427" r:id="rId34"/>
    <p:sldId id="428" r:id="rId35"/>
    <p:sldId id="46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502"/>
    <p:restoredTop sz="94716"/>
  </p:normalViewPr>
  <p:slideViewPr>
    <p:cSldViewPr snapToGrid="0" snapToObjects="1">
      <p:cViewPr varScale="1">
        <p:scale>
          <a:sx n="122" d="100"/>
          <a:sy n="122" d="100"/>
        </p:scale>
        <p:origin x="216" y="7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2B0241-1142-C84C-9EE2-42E44ABD8DAA}" type="datetimeFigureOut">
              <a:rPr lang="en-US" smtClean="0"/>
              <a:t>8/31/23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137FF6-46D6-B849-A6CD-85860317B6E6}" type="slidenum">
              <a:rPr lang="en-US" smtClean="0"/>
              <a:t>‹#›</a:t>
            </a:fld>
            <a:endParaRPr lang="en-US"/>
          </a:p>
        </p:txBody>
      </p:sp>
    </p:spTree>
    <p:extLst>
      <p:ext uri="{BB962C8B-B14F-4D97-AF65-F5344CB8AC3E}">
        <p14:creationId xmlns:p14="http://schemas.microsoft.com/office/powerpoint/2010/main" val="343213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137FF6-46D6-B849-A6CD-85860317B6E6}" type="slidenum">
              <a:rPr lang="en-US" smtClean="0"/>
              <a:t>27</a:t>
            </a:fld>
            <a:endParaRPr lang="en-US"/>
          </a:p>
        </p:txBody>
      </p:sp>
    </p:spTree>
    <p:extLst>
      <p:ext uri="{BB962C8B-B14F-4D97-AF65-F5344CB8AC3E}">
        <p14:creationId xmlns:p14="http://schemas.microsoft.com/office/powerpoint/2010/main" val="1726749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802D-2D03-BE49-97AF-DE25499D6F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3C79BB-C53F-454F-8922-2B27391893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74EF80-FE65-ED4F-9FE0-B09E92D1EA8A}"/>
              </a:ext>
            </a:extLst>
          </p:cNvPr>
          <p:cNvSpPr>
            <a:spLocks noGrp="1"/>
          </p:cNvSpPr>
          <p:nvPr>
            <p:ph type="dt" sz="half" idx="10"/>
          </p:nvPr>
        </p:nvSpPr>
        <p:spPr/>
        <p:txBody>
          <a:bodyPr/>
          <a:lstStyle/>
          <a:p>
            <a:fld id="{FA70305F-1CC5-D743-8B75-9BFF4558415F}" type="datetime1">
              <a:rPr lang="en-US" smtClean="0"/>
              <a:t>8/31/23</a:t>
            </a:fld>
            <a:endParaRPr lang="en-US"/>
          </a:p>
        </p:txBody>
      </p:sp>
      <p:sp>
        <p:nvSpPr>
          <p:cNvPr id="5" name="Footer Placeholder 4">
            <a:extLst>
              <a:ext uri="{FF2B5EF4-FFF2-40B4-BE49-F238E27FC236}">
                <a16:creationId xmlns:a16="http://schemas.microsoft.com/office/drawing/2014/main" id="{679F942A-634C-BB40-9910-CBFA440686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42F66-DE68-D245-97C8-9A6FA1D0AEF4}"/>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15865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86B8-FDC8-A24B-A420-9A35290385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A81A36-D120-B846-BA83-5C4BFEA362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5F6F14-E9DD-E146-A94A-4A7CA228F3D7}"/>
              </a:ext>
            </a:extLst>
          </p:cNvPr>
          <p:cNvSpPr>
            <a:spLocks noGrp="1"/>
          </p:cNvSpPr>
          <p:nvPr>
            <p:ph type="dt" sz="half" idx="10"/>
          </p:nvPr>
        </p:nvSpPr>
        <p:spPr/>
        <p:txBody>
          <a:bodyPr/>
          <a:lstStyle/>
          <a:p>
            <a:fld id="{C9D6C2A9-6253-154B-B733-037751386140}" type="datetime1">
              <a:rPr lang="en-US" smtClean="0"/>
              <a:t>8/31/23</a:t>
            </a:fld>
            <a:endParaRPr lang="en-US"/>
          </a:p>
        </p:txBody>
      </p:sp>
      <p:sp>
        <p:nvSpPr>
          <p:cNvPr id="5" name="Footer Placeholder 4">
            <a:extLst>
              <a:ext uri="{FF2B5EF4-FFF2-40B4-BE49-F238E27FC236}">
                <a16:creationId xmlns:a16="http://schemas.microsoft.com/office/drawing/2014/main" id="{FF470E94-9F94-1649-8FE1-5341BF855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1F5164-23F2-A840-AE31-9813D213714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020377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027D83-6F99-5343-9159-1F2E060A4D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F7CEDD-89DF-CC43-9E60-8FC65D4CFA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BE88CF-EA17-6D4E-A676-D0DD2AEEE584}"/>
              </a:ext>
            </a:extLst>
          </p:cNvPr>
          <p:cNvSpPr>
            <a:spLocks noGrp="1"/>
          </p:cNvSpPr>
          <p:nvPr>
            <p:ph type="dt" sz="half" idx="10"/>
          </p:nvPr>
        </p:nvSpPr>
        <p:spPr/>
        <p:txBody>
          <a:bodyPr/>
          <a:lstStyle/>
          <a:p>
            <a:fld id="{F2185E70-01A0-F346-BD96-C71A4405ABF1}" type="datetime1">
              <a:rPr lang="en-US" smtClean="0"/>
              <a:t>8/31/23</a:t>
            </a:fld>
            <a:endParaRPr lang="en-US"/>
          </a:p>
        </p:txBody>
      </p:sp>
      <p:sp>
        <p:nvSpPr>
          <p:cNvPr id="5" name="Footer Placeholder 4">
            <a:extLst>
              <a:ext uri="{FF2B5EF4-FFF2-40B4-BE49-F238E27FC236}">
                <a16:creationId xmlns:a16="http://schemas.microsoft.com/office/drawing/2014/main" id="{BEC857EE-AA9E-7744-B121-837829395A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5FA26-DD53-CA43-B54B-89E91BCDA11F}"/>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874618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7EF8CCA7-042D-4344-9F38-A30A24316FF0}" type="datetime1">
              <a:rPr lang="en-US" smtClean="0"/>
              <a:t>8/31/23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3579085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F85CAF1B-B7C8-8347-AE4A-EC343217B68C}" type="datetime1">
              <a:rPr lang="en-US" smtClean="0"/>
              <a:t>8/31/23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133198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44FF136D-307A-4941-889F-E9EB8268902E}" type="datetime1">
              <a:rPr lang="en-US" smtClean="0"/>
              <a:t>8/31/23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2895894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B51F76C3-E96E-A54F-A122-6303A871D871}" type="datetime1">
              <a:rPr lang="en-US" smtClean="0"/>
              <a:t>8/31/23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281657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34040392-1101-8A42-BEB5-9592F30E3A91}" type="datetime1">
              <a:rPr lang="en-US" smtClean="0"/>
              <a:t>8/31/23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3061839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65C72F20-AC2E-6D46-8A6B-0183BC6D49D1}" type="datetime1">
              <a:rPr lang="en-US" smtClean="0"/>
              <a:t>8/31/23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2838258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6FEA4AC-8DBD-3E4B-B61C-36A721F07D61}" type="datetime1">
              <a:rPr lang="en-US" smtClean="0"/>
              <a:t>8/31/23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785831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971BFB7E-23D3-E748-98B9-B9A8C558BBAC}" type="datetime1">
              <a:rPr lang="en-US" smtClean="0"/>
              <a:t>8/31/23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115280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5C586-3F5F-8148-BB1F-499EF949B0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6E2D30-D2E4-C24D-96F5-10BF4E0422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CC657D-8EE5-CB48-9FCB-F9F368C27214}"/>
              </a:ext>
            </a:extLst>
          </p:cNvPr>
          <p:cNvSpPr>
            <a:spLocks noGrp="1"/>
          </p:cNvSpPr>
          <p:nvPr>
            <p:ph type="dt" sz="half" idx="10"/>
          </p:nvPr>
        </p:nvSpPr>
        <p:spPr/>
        <p:txBody>
          <a:bodyPr/>
          <a:lstStyle/>
          <a:p>
            <a:fld id="{84B7BDF0-33EE-ED4E-A1A1-446990BE89AC}" type="datetime1">
              <a:rPr lang="en-US" smtClean="0"/>
              <a:t>8/31/23</a:t>
            </a:fld>
            <a:endParaRPr lang="en-US"/>
          </a:p>
        </p:txBody>
      </p:sp>
      <p:sp>
        <p:nvSpPr>
          <p:cNvPr id="5" name="Footer Placeholder 4">
            <a:extLst>
              <a:ext uri="{FF2B5EF4-FFF2-40B4-BE49-F238E27FC236}">
                <a16:creationId xmlns:a16="http://schemas.microsoft.com/office/drawing/2014/main" id="{818A4680-2FCD-2C45-88DD-58DC3F0940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3DDA8-E64C-534E-9966-09CB65200A30}"/>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2336475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C690E0F4-A999-A54E-B545-67F2F70C10FB}" type="datetime1">
              <a:rPr lang="en-US" smtClean="0"/>
              <a:t>8/31/23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9855682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31013E56-4916-404E-AAB2-B4BA03F90FC2}" type="datetime1">
              <a:rPr lang="en-US" smtClean="0"/>
              <a:t>8/31/23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31364201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81713883-51E5-FD4C-BFE2-284CCAA85938}" type="datetime1">
              <a:rPr lang="en-US" smtClean="0"/>
              <a:t>8/31/23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778282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776C-1D59-8049-88C7-A9CF31D468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8B2CAF-2FC3-CE40-AFEE-BB0B1776B2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CE7856D-91AF-CD4F-BBB9-BB22C9E8644B}"/>
              </a:ext>
            </a:extLst>
          </p:cNvPr>
          <p:cNvSpPr>
            <a:spLocks noGrp="1"/>
          </p:cNvSpPr>
          <p:nvPr>
            <p:ph type="dt" sz="half" idx="10"/>
          </p:nvPr>
        </p:nvSpPr>
        <p:spPr/>
        <p:txBody>
          <a:bodyPr/>
          <a:lstStyle/>
          <a:p>
            <a:fld id="{F7732A8C-C50B-B849-A938-8B60F015CF8A}" type="datetime1">
              <a:rPr lang="en-US" smtClean="0"/>
              <a:t>8/31/23</a:t>
            </a:fld>
            <a:endParaRPr lang="en-US"/>
          </a:p>
        </p:txBody>
      </p:sp>
      <p:sp>
        <p:nvSpPr>
          <p:cNvPr id="5" name="Footer Placeholder 4">
            <a:extLst>
              <a:ext uri="{FF2B5EF4-FFF2-40B4-BE49-F238E27FC236}">
                <a16:creationId xmlns:a16="http://schemas.microsoft.com/office/drawing/2014/main" id="{16CE3E7E-C490-8847-8BD6-E8FF927245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8B10A-A8F3-4D47-8A42-C63FD91ED029}"/>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843715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16C5A-058F-7443-BE51-F3484A7E13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6365D3-EC68-114D-9B11-DAB294D6F0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F729DA-5D8F-0D4A-9476-2A4B4565334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E80497-C1FE-D547-B571-D69E574199AB}"/>
              </a:ext>
            </a:extLst>
          </p:cNvPr>
          <p:cNvSpPr>
            <a:spLocks noGrp="1"/>
          </p:cNvSpPr>
          <p:nvPr>
            <p:ph type="dt" sz="half" idx="10"/>
          </p:nvPr>
        </p:nvSpPr>
        <p:spPr/>
        <p:txBody>
          <a:bodyPr/>
          <a:lstStyle/>
          <a:p>
            <a:fld id="{66EBFC86-2DCE-084F-ADD8-86F8DD5E1B99}" type="datetime1">
              <a:rPr lang="en-US" smtClean="0"/>
              <a:t>8/31/23</a:t>
            </a:fld>
            <a:endParaRPr lang="en-US"/>
          </a:p>
        </p:txBody>
      </p:sp>
      <p:sp>
        <p:nvSpPr>
          <p:cNvPr id="6" name="Footer Placeholder 5">
            <a:extLst>
              <a:ext uri="{FF2B5EF4-FFF2-40B4-BE49-F238E27FC236}">
                <a16:creationId xmlns:a16="http://schemas.microsoft.com/office/drawing/2014/main" id="{8AC48521-7F13-C445-8751-4E87C9A27F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E37EE6-7CA7-0E41-9D14-89950249757E}"/>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572133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1FEF4-0D8E-DE46-AA71-05EE50ED02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DD346F-A12C-C142-8A93-08AF8CD4FB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3A45F87-A4D7-9343-A334-BB0CFE4C10A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5EE44D-0A72-974F-A950-E6793FBEAC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D733BD-E3C6-644A-BFEA-4784978800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82D901-6AD6-4A49-BB2B-6B6114E8DD7A}"/>
              </a:ext>
            </a:extLst>
          </p:cNvPr>
          <p:cNvSpPr>
            <a:spLocks noGrp="1"/>
          </p:cNvSpPr>
          <p:nvPr>
            <p:ph type="dt" sz="half" idx="10"/>
          </p:nvPr>
        </p:nvSpPr>
        <p:spPr/>
        <p:txBody>
          <a:bodyPr/>
          <a:lstStyle/>
          <a:p>
            <a:fld id="{4EBBB686-0587-F442-BC2B-85E37441C678}" type="datetime1">
              <a:rPr lang="en-US" smtClean="0"/>
              <a:t>8/31/23</a:t>
            </a:fld>
            <a:endParaRPr lang="en-US"/>
          </a:p>
        </p:txBody>
      </p:sp>
      <p:sp>
        <p:nvSpPr>
          <p:cNvPr id="8" name="Footer Placeholder 7">
            <a:extLst>
              <a:ext uri="{FF2B5EF4-FFF2-40B4-BE49-F238E27FC236}">
                <a16:creationId xmlns:a16="http://schemas.microsoft.com/office/drawing/2014/main" id="{1AE8327C-C108-2948-9F3B-C5B7A290D5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E731F0-A30E-CD44-8DE4-E483375638B1}"/>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652182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4FD0-E6C0-4B4E-9F81-15DB208377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13ED28-8A5F-F64A-8A93-8A03DD77CDF2}"/>
              </a:ext>
            </a:extLst>
          </p:cNvPr>
          <p:cNvSpPr>
            <a:spLocks noGrp="1"/>
          </p:cNvSpPr>
          <p:nvPr>
            <p:ph type="dt" sz="half" idx="10"/>
          </p:nvPr>
        </p:nvSpPr>
        <p:spPr/>
        <p:txBody>
          <a:bodyPr/>
          <a:lstStyle/>
          <a:p>
            <a:fld id="{270B71C4-A8DD-5E42-9033-4B9437130A45}" type="datetime1">
              <a:rPr lang="en-US" smtClean="0"/>
              <a:t>8/31/23</a:t>
            </a:fld>
            <a:endParaRPr lang="en-US"/>
          </a:p>
        </p:txBody>
      </p:sp>
      <p:sp>
        <p:nvSpPr>
          <p:cNvPr id="4" name="Footer Placeholder 3">
            <a:extLst>
              <a:ext uri="{FF2B5EF4-FFF2-40B4-BE49-F238E27FC236}">
                <a16:creationId xmlns:a16="http://schemas.microsoft.com/office/drawing/2014/main" id="{5AB56722-EB54-8141-9FFB-B883395CC8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2943BF-772C-0847-97EA-D301AA5778E5}"/>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97816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AB0981-B3E8-BA40-99FE-EA2C2AD9529B}"/>
              </a:ext>
            </a:extLst>
          </p:cNvPr>
          <p:cNvSpPr>
            <a:spLocks noGrp="1"/>
          </p:cNvSpPr>
          <p:nvPr>
            <p:ph type="dt" sz="half" idx="10"/>
          </p:nvPr>
        </p:nvSpPr>
        <p:spPr/>
        <p:txBody>
          <a:bodyPr/>
          <a:lstStyle/>
          <a:p>
            <a:fld id="{93996FEB-57AA-5E42-B42B-29A49C56821B}" type="datetime1">
              <a:rPr lang="en-US" smtClean="0"/>
              <a:t>8/31/23</a:t>
            </a:fld>
            <a:endParaRPr lang="en-US"/>
          </a:p>
        </p:txBody>
      </p:sp>
      <p:sp>
        <p:nvSpPr>
          <p:cNvPr id="3" name="Footer Placeholder 2">
            <a:extLst>
              <a:ext uri="{FF2B5EF4-FFF2-40B4-BE49-F238E27FC236}">
                <a16:creationId xmlns:a16="http://schemas.microsoft.com/office/drawing/2014/main" id="{EE22584C-B9F3-5C46-B605-B2FB47395B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E55008-FE08-E24B-9B3C-0A16B2CEE7C2}"/>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396198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EC03-3651-D14B-AEAB-3A7133F5A9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F6D8CA-8B8C-944F-8C90-AE9CC8AC0A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54B7D9-B6E8-714F-A4A5-B28D20D3F8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6B4357-3269-4248-AEAA-3609D1B55016}"/>
              </a:ext>
            </a:extLst>
          </p:cNvPr>
          <p:cNvSpPr>
            <a:spLocks noGrp="1"/>
          </p:cNvSpPr>
          <p:nvPr>
            <p:ph type="dt" sz="half" idx="10"/>
          </p:nvPr>
        </p:nvSpPr>
        <p:spPr/>
        <p:txBody>
          <a:bodyPr/>
          <a:lstStyle/>
          <a:p>
            <a:fld id="{64DA8F8B-64C0-644D-B977-5D899210463C}" type="datetime1">
              <a:rPr lang="en-US" smtClean="0"/>
              <a:t>8/31/23</a:t>
            </a:fld>
            <a:endParaRPr lang="en-US"/>
          </a:p>
        </p:txBody>
      </p:sp>
      <p:sp>
        <p:nvSpPr>
          <p:cNvPr id="6" name="Footer Placeholder 5">
            <a:extLst>
              <a:ext uri="{FF2B5EF4-FFF2-40B4-BE49-F238E27FC236}">
                <a16:creationId xmlns:a16="http://schemas.microsoft.com/office/drawing/2014/main" id="{DC507DF4-EB73-9348-BA24-2E62ACB54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FC95E-AF76-2F40-8E6E-10EEB82B0CB8}"/>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956787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06BE1-1070-164D-B226-7BEB3337B9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FE752A-35DB-4244-957A-47F0C249B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5A8CC6-3E86-9E4C-B828-E55B4933B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05BC1C-7B9D-C646-8E67-4C98CDDA9FEA}"/>
              </a:ext>
            </a:extLst>
          </p:cNvPr>
          <p:cNvSpPr>
            <a:spLocks noGrp="1"/>
          </p:cNvSpPr>
          <p:nvPr>
            <p:ph type="dt" sz="half" idx="10"/>
          </p:nvPr>
        </p:nvSpPr>
        <p:spPr/>
        <p:txBody>
          <a:bodyPr/>
          <a:lstStyle/>
          <a:p>
            <a:fld id="{87D77087-1FFB-5B45-AE46-3C879ADBCD86}" type="datetime1">
              <a:rPr lang="en-US" smtClean="0"/>
              <a:t>8/31/23</a:t>
            </a:fld>
            <a:endParaRPr lang="en-US"/>
          </a:p>
        </p:txBody>
      </p:sp>
      <p:sp>
        <p:nvSpPr>
          <p:cNvPr id="6" name="Footer Placeholder 5">
            <a:extLst>
              <a:ext uri="{FF2B5EF4-FFF2-40B4-BE49-F238E27FC236}">
                <a16:creationId xmlns:a16="http://schemas.microsoft.com/office/drawing/2014/main" id="{4C79295E-F278-8441-AA89-1F2F8EB282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FDEB5-4B8E-1143-AC2B-DDB5F294146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956445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12B010-5E9E-E240-BC91-7846D2B27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63D9EB-2FC9-1848-BCB3-4904198DC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44448-0A7D-184E-908E-72ADAF04E2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DBBF69-BE89-6841-9243-2F9C2E854C58}" type="datetime1">
              <a:rPr lang="en-US" smtClean="0"/>
              <a:t>8/31/23</a:t>
            </a:fld>
            <a:endParaRPr lang="en-US"/>
          </a:p>
        </p:txBody>
      </p:sp>
      <p:sp>
        <p:nvSpPr>
          <p:cNvPr id="5" name="Footer Placeholder 4">
            <a:extLst>
              <a:ext uri="{FF2B5EF4-FFF2-40B4-BE49-F238E27FC236}">
                <a16:creationId xmlns:a16="http://schemas.microsoft.com/office/drawing/2014/main" id="{B9886183-444C-E749-AEE5-FEA7D7D6E2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918D00-42C1-B442-BC2B-ECBBCB6471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424F7F-1103-A749-AA35-91DD36B89A7B}" type="slidenum">
              <a:rPr lang="en-US" smtClean="0"/>
              <a:t>‹#›</a:t>
            </a:fld>
            <a:endParaRPr lang="en-US"/>
          </a:p>
        </p:txBody>
      </p:sp>
    </p:spTree>
    <p:extLst>
      <p:ext uri="{BB962C8B-B14F-4D97-AF65-F5344CB8AC3E}">
        <p14:creationId xmlns:p14="http://schemas.microsoft.com/office/powerpoint/2010/main" val="6814515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50A6D047-5534-0641-AA46-5C16F49FBEAF}" type="datetime1">
              <a:rPr lang="en-US" smtClean="0"/>
              <a:t>8/31/23</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345903216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15.xml"/><Relationship Id="rId4" Type="http://schemas.openxmlformats.org/officeDocument/2006/relationships/image" Target="../media/image4.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NE 795-014: Advanced Reactor Materials</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Fall 2023</a:t>
            </a:r>
          </a:p>
          <a:p>
            <a:r>
              <a:rPr lang="en-US" dirty="0"/>
              <a:t>Dr. Benjamin Beeler</a:t>
            </a:r>
          </a:p>
        </p:txBody>
      </p:sp>
      <p:sp>
        <p:nvSpPr>
          <p:cNvPr id="4" name="Slide Number Placeholder 3">
            <a:extLst>
              <a:ext uri="{FF2B5EF4-FFF2-40B4-BE49-F238E27FC236}">
                <a16:creationId xmlns:a16="http://schemas.microsoft.com/office/drawing/2014/main" id="{BF1E015E-2E6F-6B40-94AC-A2FDB6C7B9A0}"/>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3005064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F5C64-5055-6F40-ADCB-745896050A85}"/>
              </a:ext>
            </a:extLst>
          </p:cNvPr>
          <p:cNvSpPr>
            <a:spLocks noGrp="1"/>
          </p:cNvSpPr>
          <p:nvPr>
            <p:ph type="title"/>
          </p:nvPr>
        </p:nvSpPr>
        <p:spPr/>
        <p:txBody>
          <a:bodyPr/>
          <a:lstStyle/>
          <a:p>
            <a:r>
              <a:rPr lang="en-US" dirty="0"/>
              <a:t>Impacts of Changes Under Irradiation</a:t>
            </a:r>
          </a:p>
        </p:txBody>
      </p:sp>
      <p:sp>
        <p:nvSpPr>
          <p:cNvPr id="3" name="Content Placeholder 2">
            <a:extLst>
              <a:ext uri="{FF2B5EF4-FFF2-40B4-BE49-F238E27FC236}">
                <a16:creationId xmlns:a16="http://schemas.microsoft.com/office/drawing/2014/main" id="{C0B72261-9E6E-3C42-BDC7-0E546BA81C03}"/>
              </a:ext>
            </a:extLst>
          </p:cNvPr>
          <p:cNvSpPr>
            <a:spLocks noGrp="1"/>
          </p:cNvSpPr>
          <p:nvPr>
            <p:ph sz="half" idx="1"/>
          </p:nvPr>
        </p:nvSpPr>
        <p:spPr>
          <a:xfrm>
            <a:off x="609599" y="1968503"/>
            <a:ext cx="5629835" cy="4157663"/>
          </a:xfrm>
        </p:spPr>
        <p:txBody>
          <a:bodyPr/>
          <a:lstStyle/>
          <a:p>
            <a:r>
              <a:rPr lang="en-US" sz="2000" dirty="0"/>
              <a:t>Discontinuities in the figure are due to shutdowns every 2 years</a:t>
            </a:r>
          </a:p>
          <a:p>
            <a:r>
              <a:rPr lang="en-US" sz="2000" dirty="0"/>
              <a:t>The difference in CTE between the inside and the outside of the brick, along with irradiation creep, causes the stresses to significantly change when the reactor is shutdown and the graphite cools</a:t>
            </a:r>
          </a:p>
          <a:p>
            <a:r>
              <a:rPr lang="en-US" sz="2000" dirty="0"/>
              <a:t>The change in stress at shutdown is mainly due to the temperature difference across the brick, which creep out during reactor operation</a:t>
            </a:r>
          </a:p>
          <a:p>
            <a:r>
              <a:rPr lang="en-US" sz="2000" dirty="0"/>
              <a:t>Towards the EOL, this leads to significantly different stress states for the inside/outside of the graphite brick</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p:txBody>
      </p:sp>
      <p:pic>
        <p:nvPicPr>
          <p:cNvPr id="8" name="Content Placeholder 7">
            <a:extLst>
              <a:ext uri="{FF2B5EF4-FFF2-40B4-BE49-F238E27FC236}">
                <a16:creationId xmlns:a16="http://schemas.microsoft.com/office/drawing/2014/main" id="{6B406453-2CE3-8942-AB2A-FF3C145BB948}"/>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401995" y="2425740"/>
            <a:ext cx="5384800" cy="3243188"/>
          </a:xfrm>
          <a:prstGeom prst="rect">
            <a:avLst/>
          </a:prstGeom>
        </p:spPr>
      </p:pic>
      <p:sp>
        <p:nvSpPr>
          <p:cNvPr id="4" name="Slide Number Placeholder 3">
            <a:extLst>
              <a:ext uri="{FF2B5EF4-FFF2-40B4-BE49-F238E27FC236}">
                <a16:creationId xmlns:a16="http://schemas.microsoft.com/office/drawing/2014/main" id="{BD23DB52-2239-2A44-AF40-981AA5A5513D}"/>
              </a:ext>
            </a:extLst>
          </p:cNvPr>
          <p:cNvSpPr>
            <a:spLocks noGrp="1"/>
          </p:cNvSpPr>
          <p:nvPr>
            <p:ph type="sldNum" sz="quarter" idx="12"/>
          </p:nvPr>
        </p:nvSpPr>
        <p:spPr/>
        <p:txBody>
          <a:bodyPr/>
          <a:lstStyle/>
          <a:p>
            <a:pPr>
              <a:defRPr/>
            </a:pPr>
            <a:fld id="{EC35E9FC-F6D5-0349-BBED-EA7D7A9BC49B}" type="slidenum">
              <a:rPr lang="en-US" smtClean="0"/>
              <a:pPr>
                <a:defRPr/>
              </a:pPr>
              <a:t>10</a:t>
            </a:fld>
            <a:endParaRPr lang="en-US"/>
          </a:p>
        </p:txBody>
      </p:sp>
    </p:spTree>
    <p:extLst>
      <p:ext uri="{BB962C8B-B14F-4D97-AF65-F5344CB8AC3E}">
        <p14:creationId xmlns:p14="http://schemas.microsoft.com/office/powerpoint/2010/main" val="2493167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4C020-5E7D-BD4C-98B7-C317A404F781}"/>
              </a:ext>
            </a:extLst>
          </p:cNvPr>
          <p:cNvSpPr>
            <a:spLocks noGrp="1"/>
          </p:cNvSpPr>
          <p:nvPr>
            <p:ph type="title"/>
          </p:nvPr>
        </p:nvSpPr>
        <p:spPr/>
        <p:txBody>
          <a:bodyPr/>
          <a:lstStyle/>
          <a:p>
            <a:r>
              <a:rPr lang="en-US" dirty="0"/>
              <a:t>Irradiation Creep</a:t>
            </a:r>
          </a:p>
        </p:txBody>
      </p:sp>
      <p:sp>
        <p:nvSpPr>
          <p:cNvPr id="3" name="Content Placeholder 2">
            <a:extLst>
              <a:ext uri="{FF2B5EF4-FFF2-40B4-BE49-F238E27FC236}">
                <a16:creationId xmlns:a16="http://schemas.microsoft.com/office/drawing/2014/main" id="{0985D648-6AE3-5A43-A034-2BBCB2BC52CB}"/>
              </a:ext>
            </a:extLst>
          </p:cNvPr>
          <p:cNvSpPr>
            <a:spLocks noGrp="1"/>
          </p:cNvSpPr>
          <p:nvPr>
            <p:ph sz="half" idx="1"/>
          </p:nvPr>
        </p:nvSpPr>
        <p:spPr>
          <a:xfrm>
            <a:off x="609600" y="1968503"/>
            <a:ext cx="6148552" cy="4157663"/>
          </a:xfrm>
        </p:spPr>
        <p:txBody>
          <a:bodyPr/>
          <a:lstStyle/>
          <a:p>
            <a:r>
              <a:rPr lang="en-US" sz="2200" dirty="0"/>
              <a:t>Graphite will undergo creep (inelastic strain) during neutron irradiation and under stress at temperatures where thermal creep is generally negligible</a:t>
            </a:r>
          </a:p>
          <a:p>
            <a:r>
              <a:rPr lang="en-US" sz="2200" dirty="0"/>
              <a:t>Creep is so fundamentally important to graphite that if irradiation-induced stresses in graphite moderators could not relax via radiation creep, rapid core disintegration would result</a:t>
            </a:r>
          </a:p>
          <a:p>
            <a:r>
              <a:rPr lang="en-US" sz="2200" dirty="0"/>
              <a:t>One study showed that a 50% decrease in the assumed creep strain resulted in a 50% increase in the predicted hoop stress in a hollow cylindrical core brick</a:t>
            </a:r>
          </a:p>
          <a:p>
            <a:endParaRPr lang="en-US" sz="2200" dirty="0"/>
          </a:p>
          <a:p>
            <a:endParaRPr lang="en-US" sz="2200" dirty="0"/>
          </a:p>
        </p:txBody>
      </p:sp>
      <p:sp>
        <p:nvSpPr>
          <p:cNvPr id="4" name="Content Placeholder 3">
            <a:extLst>
              <a:ext uri="{FF2B5EF4-FFF2-40B4-BE49-F238E27FC236}">
                <a16:creationId xmlns:a16="http://schemas.microsoft.com/office/drawing/2014/main" id="{C23B8536-FA08-144C-A944-05BAAF816CCA}"/>
              </a:ext>
            </a:extLst>
          </p:cNvPr>
          <p:cNvSpPr>
            <a:spLocks noGrp="1"/>
          </p:cNvSpPr>
          <p:nvPr>
            <p:ph sz="half" idx="2"/>
          </p:nvPr>
        </p:nvSpPr>
        <p:spPr>
          <a:xfrm>
            <a:off x="6863254" y="1968503"/>
            <a:ext cx="4719145" cy="4157663"/>
          </a:xfrm>
        </p:spPr>
        <p:txBody>
          <a:bodyPr/>
          <a:lstStyle/>
          <a:p>
            <a:r>
              <a:rPr lang="en-US" sz="2200" dirty="0"/>
              <a:t>The total strain, in a graphite component under irradiation in a reactor core is given by:</a:t>
            </a:r>
          </a:p>
          <a:p>
            <a:endParaRPr lang="en-US" sz="2200" dirty="0"/>
          </a:p>
          <a:p>
            <a:r>
              <a:rPr lang="en-US" sz="2200" dirty="0"/>
              <a:t>where </a:t>
            </a:r>
            <a:r>
              <a:rPr lang="en-US" sz="2200" dirty="0" err="1">
                <a:latin typeface="Symbol" pitchFamily="2" charset="2"/>
              </a:rPr>
              <a:t>e</a:t>
            </a:r>
            <a:r>
              <a:rPr lang="en-US" sz="2200" baseline="-25000" dirty="0" err="1"/>
              <a:t>e</a:t>
            </a:r>
            <a:r>
              <a:rPr lang="en-US" sz="2200" dirty="0"/>
              <a:t> is the elastic strain; </a:t>
            </a:r>
            <a:r>
              <a:rPr lang="en-US" sz="2200" dirty="0">
                <a:latin typeface="Symbol" pitchFamily="2" charset="2"/>
              </a:rPr>
              <a:t>e</a:t>
            </a:r>
            <a:r>
              <a:rPr lang="en-US" sz="2200" baseline="-25000" dirty="0"/>
              <a:t>t</a:t>
            </a:r>
            <a:r>
              <a:rPr lang="en-US" sz="2200" dirty="0"/>
              <a:t>, the thermal strain; </a:t>
            </a:r>
            <a:r>
              <a:rPr lang="en-US" sz="2200" dirty="0">
                <a:latin typeface="Symbol" pitchFamily="2" charset="2"/>
              </a:rPr>
              <a:t>e</a:t>
            </a:r>
            <a:r>
              <a:rPr lang="en-US" sz="2200" baseline="-25000" dirty="0"/>
              <a:t>d</a:t>
            </a:r>
            <a:r>
              <a:rPr lang="en-US" sz="2200" dirty="0"/>
              <a:t>, the dimensional change strain; and </a:t>
            </a:r>
            <a:r>
              <a:rPr lang="en-US" sz="2200" dirty="0" err="1">
                <a:latin typeface="Symbol" pitchFamily="2" charset="2"/>
              </a:rPr>
              <a:t>e</a:t>
            </a:r>
            <a:r>
              <a:rPr lang="en-US" sz="2200" baseline="-25000" dirty="0" err="1"/>
              <a:t>c</a:t>
            </a:r>
            <a:r>
              <a:rPr lang="en-US" sz="2200" dirty="0"/>
              <a:t> is the creep strain</a:t>
            </a:r>
          </a:p>
          <a:p>
            <a:endParaRPr lang="en-US" sz="2200" dirty="0"/>
          </a:p>
          <a:p>
            <a:endParaRPr lang="en-US" sz="2200" dirty="0"/>
          </a:p>
        </p:txBody>
      </p:sp>
      <p:sp>
        <p:nvSpPr>
          <p:cNvPr id="5" name="Slide Number Placeholder 4">
            <a:extLst>
              <a:ext uri="{FF2B5EF4-FFF2-40B4-BE49-F238E27FC236}">
                <a16:creationId xmlns:a16="http://schemas.microsoft.com/office/drawing/2014/main" id="{CFE85F0E-E4F1-C445-9430-CCB912E48FAC}"/>
              </a:ext>
            </a:extLst>
          </p:cNvPr>
          <p:cNvSpPr>
            <a:spLocks noGrp="1"/>
          </p:cNvSpPr>
          <p:nvPr>
            <p:ph type="sldNum" sz="quarter" idx="12"/>
          </p:nvPr>
        </p:nvSpPr>
        <p:spPr/>
        <p:txBody>
          <a:bodyPr/>
          <a:lstStyle/>
          <a:p>
            <a:pPr>
              <a:defRPr/>
            </a:pPr>
            <a:fld id="{EC35E9FC-F6D5-0349-BBED-EA7D7A9BC49B}" type="slidenum">
              <a:rPr lang="en-US" smtClean="0"/>
              <a:pPr>
                <a:defRPr/>
              </a:pPr>
              <a:t>11</a:t>
            </a:fld>
            <a:endParaRPr lang="en-US" dirty="0"/>
          </a:p>
        </p:txBody>
      </p:sp>
      <p:pic>
        <p:nvPicPr>
          <p:cNvPr id="6" name="Picture 5">
            <a:extLst>
              <a:ext uri="{FF2B5EF4-FFF2-40B4-BE49-F238E27FC236}">
                <a16:creationId xmlns:a16="http://schemas.microsoft.com/office/drawing/2014/main" id="{15475D07-5548-A545-860E-C23B16EA72A0}"/>
              </a:ext>
            </a:extLst>
          </p:cNvPr>
          <p:cNvPicPr>
            <a:picLocks noChangeAspect="1"/>
          </p:cNvPicPr>
          <p:nvPr/>
        </p:nvPicPr>
        <p:blipFill>
          <a:blip r:embed="rId2"/>
          <a:stretch>
            <a:fillRect/>
          </a:stretch>
        </p:blipFill>
        <p:spPr>
          <a:xfrm>
            <a:off x="8233104" y="3073400"/>
            <a:ext cx="2552700" cy="355600"/>
          </a:xfrm>
          <a:prstGeom prst="rect">
            <a:avLst/>
          </a:prstGeom>
        </p:spPr>
      </p:pic>
    </p:spTree>
    <p:extLst>
      <p:ext uri="{BB962C8B-B14F-4D97-AF65-F5344CB8AC3E}">
        <p14:creationId xmlns:p14="http://schemas.microsoft.com/office/powerpoint/2010/main" val="366480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906A2-CF6F-F048-AD9A-1332A30044C6}"/>
              </a:ext>
            </a:extLst>
          </p:cNvPr>
          <p:cNvSpPr>
            <a:spLocks noGrp="1"/>
          </p:cNvSpPr>
          <p:nvPr>
            <p:ph type="title"/>
          </p:nvPr>
        </p:nvSpPr>
        <p:spPr/>
        <p:txBody>
          <a:bodyPr/>
          <a:lstStyle/>
          <a:p>
            <a:r>
              <a:rPr lang="en-US" dirty="0"/>
              <a:t>Irradiation Creep</a:t>
            </a:r>
          </a:p>
        </p:txBody>
      </p:sp>
      <p:sp>
        <p:nvSpPr>
          <p:cNvPr id="3" name="Content Placeholder 2">
            <a:extLst>
              <a:ext uri="{FF2B5EF4-FFF2-40B4-BE49-F238E27FC236}">
                <a16:creationId xmlns:a16="http://schemas.microsoft.com/office/drawing/2014/main" id="{D3357522-D994-614D-850F-F333BB61053B}"/>
              </a:ext>
            </a:extLst>
          </p:cNvPr>
          <p:cNvSpPr>
            <a:spLocks noGrp="1"/>
          </p:cNvSpPr>
          <p:nvPr>
            <p:ph sz="half" idx="1"/>
          </p:nvPr>
        </p:nvSpPr>
        <p:spPr/>
        <p:txBody>
          <a:bodyPr/>
          <a:lstStyle/>
          <a:p>
            <a:r>
              <a:rPr lang="en-US" sz="2200" dirty="0"/>
              <a:t>Because of the significance of irradiation-induced creep to the stress levels in graphite core components, accurate models of creep have long been sought, but current models tend to break down at high temperature and fluence</a:t>
            </a:r>
          </a:p>
          <a:p>
            <a:r>
              <a:rPr lang="en-US" sz="2200" dirty="0"/>
              <a:t>Stress state (compressive/tensile) has an impact on the creep rate</a:t>
            </a:r>
          </a:p>
          <a:p>
            <a:r>
              <a:rPr lang="en-US" sz="2200" dirty="0"/>
              <a:t>The creep rate increases more rapidly in the tensile loading case compared to the compressive case at high dose</a:t>
            </a:r>
          </a:p>
          <a:p>
            <a:endParaRPr lang="en-US" sz="2200" dirty="0"/>
          </a:p>
          <a:p>
            <a:endParaRPr lang="en-US" sz="2200" dirty="0"/>
          </a:p>
        </p:txBody>
      </p:sp>
      <p:pic>
        <p:nvPicPr>
          <p:cNvPr id="6" name="Content Placeholder 5">
            <a:extLst>
              <a:ext uri="{FF2B5EF4-FFF2-40B4-BE49-F238E27FC236}">
                <a16:creationId xmlns:a16="http://schemas.microsoft.com/office/drawing/2014/main" id="{3CCE3AC9-FF96-7A4A-BB09-BFA480842E73}"/>
              </a:ext>
            </a:extLst>
          </p:cNvPr>
          <p:cNvPicPr>
            <a:picLocks noGrp="1" noChangeAspect="1"/>
          </p:cNvPicPr>
          <p:nvPr>
            <p:ph sz="half" idx="2"/>
          </p:nvPr>
        </p:nvPicPr>
        <p:blipFill>
          <a:blip r:embed="rId2"/>
          <a:stretch>
            <a:fillRect/>
          </a:stretch>
        </p:blipFill>
        <p:spPr>
          <a:xfrm>
            <a:off x="6292193" y="2417379"/>
            <a:ext cx="5775374" cy="3053415"/>
          </a:xfrm>
          <a:prstGeom prst="rect">
            <a:avLst/>
          </a:prstGeom>
        </p:spPr>
      </p:pic>
      <p:sp>
        <p:nvSpPr>
          <p:cNvPr id="5" name="Slide Number Placeholder 4">
            <a:extLst>
              <a:ext uri="{FF2B5EF4-FFF2-40B4-BE49-F238E27FC236}">
                <a16:creationId xmlns:a16="http://schemas.microsoft.com/office/drawing/2014/main" id="{48514159-C89D-AA4D-B279-D7B7452CAEE4}"/>
              </a:ext>
            </a:extLst>
          </p:cNvPr>
          <p:cNvSpPr>
            <a:spLocks noGrp="1"/>
          </p:cNvSpPr>
          <p:nvPr>
            <p:ph type="sldNum" sz="quarter" idx="12"/>
          </p:nvPr>
        </p:nvSpPr>
        <p:spPr/>
        <p:txBody>
          <a:bodyPr/>
          <a:lstStyle/>
          <a:p>
            <a:pPr>
              <a:defRPr/>
            </a:pPr>
            <a:fld id="{EC35E9FC-F6D5-0349-BBED-EA7D7A9BC49B}" type="slidenum">
              <a:rPr lang="en-US" smtClean="0"/>
              <a:pPr>
                <a:defRPr/>
              </a:pPr>
              <a:t>12</a:t>
            </a:fld>
            <a:endParaRPr lang="en-US"/>
          </a:p>
        </p:txBody>
      </p:sp>
    </p:spTree>
    <p:extLst>
      <p:ext uri="{BB962C8B-B14F-4D97-AF65-F5344CB8AC3E}">
        <p14:creationId xmlns:p14="http://schemas.microsoft.com/office/powerpoint/2010/main" val="1707217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906A2-CF6F-F048-AD9A-1332A30044C6}"/>
              </a:ext>
            </a:extLst>
          </p:cNvPr>
          <p:cNvSpPr>
            <a:spLocks noGrp="1"/>
          </p:cNvSpPr>
          <p:nvPr>
            <p:ph type="title"/>
          </p:nvPr>
        </p:nvSpPr>
        <p:spPr/>
        <p:txBody>
          <a:bodyPr/>
          <a:lstStyle/>
          <a:p>
            <a:r>
              <a:rPr lang="en-US" dirty="0"/>
              <a:t>Irradiation Creep</a:t>
            </a:r>
          </a:p>
        </p:txBody>
      </p:sp>
      <p:sp>
        <p:nvSpPr>
          <p:cNvPr id="3" name="Content Placeholder 2">
            <a:extLst>
              <a:ext uri="{FF2B5EF4-FFF2-40B4-BE49-F238E27FC236}">
                <a16:creationId xmlns:a16="http://schemas.microsoft.com/office/drawing/2014/main" id="{D3357522-D994-614D-850F-F333BB61053B}"/>
              </a:ext>
            </a:extLst>
          </p:cNvPr>
          <p:cNvSpPr>
            <a:spLocks noGrp="1"/>
          </p:cNvSpPr>
          <p:nvPr>
            <p:ph sz="half" idx="1"/>
          </p:nvPr>
        </p:nvSpPr>
        <p:spPr>
          <a:xfrm>
            <a:off x="609599" y="1968503"/>
            <a:ext cx="5864773" cy="4157663"/>
          </a:xfrm>
        </p:spPr>
        <p:txBody>
          <a:bodyPr/>
          <a:lstStyle/>
          <a:p>
            <a:r>
              <a:rPr lang="en-US" sz="2200" dirty="0"/>
              <a:t>Irradiation-induced basal plane dislocation pinning/unpinning in the graphite crystal is the expected mechanism for the irradiation-induced creep</a:t>
            </a:r>
          </a:p>
          <a:p>
            <a:r>
              <a:rPr lang="en-US" sz="2200" dirty="0"/>
              <a:t>The pinning points are speculated to be interstitial atom clusters</a:t>
            </a:r>
          </a:p>
          <a:p>
            <a:r>
              <a:rPr lang="en-US" sz="2200" dirty="0"/>
              <a:t>The interstitial clusters are temporary barriers as they are destroyed by further irradiation</a:t>
            </a:r>
          </a:p>
          <a:p>
            <a:r>
              <a:rPr lang="en-US" sz="2200" dirty="0"/>
              <a:t>The concentration of pinning sites increases under irradiation from the initial value to a steady-state concentration</a:t>
            </a:r>
          </a:p>
          <a:p>
            <a:endParaRPr lang="en-US" sz="2200" dirty="0"/>
          </a:p>
          <a:p>
            <a:endParaRPr lang="en-US" sz="2200" dirty="0"/>
          </a:p>
          <a:p>
            <a:endParaRPr lang="en-US" sz="2200" dirty="0"/>
          </a:p>
        </p:txBody>
      </p:sp>
      <p:sp>
        <p:nvSpPr>
          <p:cNvPr id="5" name="Slide Number Placeholder 4">
            <a:extLst>
              <a:ext uri="{FF2B5EF4-FFF2-40B4-BE49-F238E27FC236}">
                <a16:creationId xmlns:a16="http://schemas.microsoft.com/office/drawing/2014/main" id="{48514159-C89D-AA4D-B279-D7B7452CAEE4}"/>
              </a:ext>
            </a:extLst>
          </p:cNvPr>
          <p:cNvSpPr>
            <a:spLocks noGrp="1"/>
          </p:cNvSpPr>
          <p:nvPr>
            <p:ph type="sldNum" sz="quarter" idx="12"/>
          </p:nvPr>
        </p:nvSpPr>
        <p:spPr/>
        <p:txBody>
          <a:bodyPr/>
          <a:lstStyle/>
          <a:p>
            <a:pPr>
              <a:defRPr/>
            </a:pPr>
            <a:fld id="{EC35E9FC-F6D5-0349-BBED-EA7D7A9BC49B}" type="slidenum">
              <a:rPr lang="en-US" smtClean="0"/>
              <a:pPr>
                <a:defRPr/>
              </a:pPr>
              <a:t>13</a:t>
            </a:fld>
            <a:endParaRPr lang="en-US"/>
          </a:p>
        </p:txBody>
      </p:sp>
      <p:sp>
        <p:nvSpPr>
          <p:cNvPr id="7" name="Content Placeholder 6">
            <a:extLst>
              <a:ext uri="{FF2B5EF4-FFF2-40B4-BE49-F238E27FC236}">
                <a16:creationId xmlns:a16="http://schemas.microsoft.com/office/drawing/2014/main" id="{11E875DA-0D5B-0E4E-9CC5-2FE8C457FBEA}"/>
              </a:ext>
            </a:extLst>
          </p:cNvPr>
          <p:cNvSpPr>
            <a:spLocks noGrp="1"/>
          </p:cNvSpPr>
          <p:nvPr>
            <p:ph sz="half" idx="2"/>
          </p:nvPr>
        </p:nvSpPr>
        <p:spPr>
          <a:xfrm>
            <a:off x="6474372" y="1968503"/>
            <a:ext cx="5108028" cy="4157663"/>
          </a:xfrm>
        </p:spPr>
        <p:txBody>
          <a:bodyPr/>
          <a:lstStyle/>
          <a:p>
            <a:r>
              <a:rPr lang="en-US" sz="2200" dirty="0"/>
              <a:t>The initial creep rate is high and decreases to a near steady-state value as the pinning concentration saturates at a level controlled by the neutron flux and temperature</a:t>
            </a:r>
          </a:p>
          <a:p>
            <a:r>
              <a:rPr lang="en-US" sz="2200" dirty="0"/>
              <a:t>At high dose, the creep rate can again increase because of (1) high internal stress enhancing the creep rate, and (2) the destruction of interstitial pins by thermal diffusion of vacancies</a:t>
            </a:r>
          </a:p>
          <a:p>
            <a:endParaRPr lang="en-US" sz="2200" dirty="0"/>
          </a:p>
          <a:p>
            <a:endParaRPr lang="en-US" sz="2200" dirty="0"/>
          </a:p>
          <a:p>
            <a:endParaRPr lang="en-US" sz="2200" dirty="0"/>
          </a:p>
        </p:txBody>
      </p:sp>
    </p:spTree>
    <p:extLst>
      <p:ext uri="{BB962C8B-B14F-4D97-AF65-F5344CB8AC3E}">
        <p14:creationId xmlns:p14="http://schemas.microsoft.com/office/powerpoint/2010/main" val="3742189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617CF-7C30-5440-A1BD-09B528945D57}"/>
              </a:ext>
            </a:extLst>
          </p:cNvPr>
          <p:cNvSpPr>
            <a:spLocks noGrp="1"/>
          </p:cNvSpPr>
          <p:nvPr>
            <p:ph type="title"/>
          </p:nvPr>
        </p:nvSpPr>
        <p:spPr/>
        <p:txBody>
          <a:bodyPr/>
          <a:lstStyle/>
          <a:p>
            <a:r>
              <a:rPr lang="en-US" dirty="0"/>
              <a:t>Irradiation Creep Models</a:t>
            </a:r>
          </a:p>
        </p:txBody>
      </p:sp>
      <p:sp>
        <p:nvSpPr>
          <p:cNvPr id="3" name="Content Placeholder 2">
            <a:extLst>
              <a:ext uri="{FF2B5EF4-FFF2-40B4-BE49-F238E27FC236}">
                <a16:creationId xmlns:a16="http://schemas.microsoft.com/office/drawing/2014/main" id="{A75A18E7-F6CD-1144-9377-E5F1C48BBDFC}"/>
              </a:ext>
            </a:extLst>
          </p:cNvPr>
          <p:cNvSpPr>
            <a:spLocks noGrp="1"/>
          </p:cNvSpPr>
          <p:nvPr>
            <p:ph sz="half" idx="1"/>
          </p:nvPr>
        </p:nvSpPr>
        <p:spPr/>
        <p:txBody>
          <a:bodyPr/>
          <a:lstStyle/>
          <a:p>
            <a:r>
              <a:rPr lang="en-US" sz="2200" dirty="0"/>
              <a:t>Since creep is so important to graphite, a number of creep prediction models have been developed:</a:t>
            </a:r>
          </a:p>
          <a:p>
            <a:pPr lvl="1"/>
            <a:r>
              <a:rPr lang="en-US" sz="2200" dirty="0"/>
              <a:t>Linear viscoelastic creep, UK creep, Kennedy, Kelly and Burchell, etc.</a:t>
            </a:r>
          </a:p>
          <a:p>
            <a:r>
              <a:rPr lang="en-US" sz="2200" dirty="0"/>
              <a:t>These models can take into account evolving pore structure, thermal expansion, recoverable strain, etc. </a:t>
            </a:r>
          </a:p>
          <a:p>
            <a:r>
              <a:rPr lang="en-US" sz="2200" dirty="0"/>
              <a:t>The M</a:t>
            </a:r>
            <a:r>
              <a:rPr lang="en-US" sz="2200" baseline="30000" dirty="0"/>
              <a:t>2</a:t>
            </a:r>
            <a:r>
              <a:rPr lang="en-US" sz="2200" dirty="0"/>
              <a:t> model potentially performs the most accurately as a function of dose at relatively low temperatures</a:t>
            </a:r>
          </a:p>
          <a:p>
            <a:endParaRPr lang="en-US" sz="2200" dirty="0"/>
          </a:p>
          <a:p>
            <a:endParaRPr lang="en-US" sz="2200" dirty="0"/>
          </a:p>
          <a:p>
            <a:pPr lvl="1"/>
            <a:endParaRPr lang="en-US" sz="2200" dirty="0"/>
          </a:p>
        </p:txBody>
      </p:sp>
      <p:sp>
        <p:nvSpPr>
          <p:cNvPr id="4" name="Content Placeholder 3">
            <a:extLst>
              <a:ext uri="{FF2B5EF4-FFF2-40B4-BE49-F238E27FC236}">
                <a16:creationId xmlns:a16="http://schemas.microsoft.com/office/drawing/2014/main" id="{559BE980-9F54-BC4C-BFDC-171F2C0475DA}"/>
              </a:ext>
            </a:extLst>
          </p:cNvPr>
          <p:cNvSpPr>
            <a:spLocks noGrp="1"/>
          </p:cNvSpPr>
          <p:nvPr>
            <p:ph sz="half" idx="2"/>
          </p:nvPr>
        </p:nvSpPr>
        <p:spPr/>
        <p:txBody>
          <a:bodyPr/>
          <a:lstStyle/>
          <a:p>
            <a:r>
              <a:rPr lang="en-US" sz="2200" dirty="0"/>
              <a:t>However, no model is sufficiently accurate at both high dose and high temperature</a:t>
            </a:r>
          </a:p>
          <a:p>
            <a:endParaRPr lang="en-US" sz="2200" dirty="0"/>
          </a:p>
        </p:txBody>
      </p:sp>
      <p:sp>
        <p:nvSpPr>
          <p:cNvPr id="5" name="Slide Number Placeholder 4">
            <a:extLst>
              <a:ext uri="{FF2B5EF4-FFF2-40B4-BE49-F238E27FC236}">
                <a16:creationId xmlns:a16="http://schemas.microsoft.com/office/drawing/2014/main" id="{F12FDB8C-BFC1-D84E-BD7A-D98656FEA9B7}"/>
              </a:ext>
            </a:extLst>
          </p:cNvPr>
          <p:cNvSpPr>
            <a:spLocks noGrp="1"/>
          </p:cNvSpPr>
          <p:nvPr>
            <p:ph type="sldNum" sz="quarter" idx="12"/>
          </p:nvPr>
        </p:nvSpPr>
        <p:spPr/>
        <p:txBody>
          <a:bodyPr/>
          <a:lstStyle/>
          <a:p>
            <a:pPr>
              <a:defRPr/>
            </a:pPr>
            <a:fld id="{EC35E9FC-F6D5-0349-BBED-EA7D7A9BC49B}" type="slidenum">
              <a:rPr lang="en-US" smtClean="0"/>
              <a:pPr>
                <a:defRPr/>
              </a:pPr>
              <a:t>14</a:t>
            </a:fld>
            <a:endParaRPr lang="en-US"/>
          </a:p>
        </p:txBody>
      </p:sp>
      <p:pic>
        <p:nvPicPr>
          <p:cNvPr id="6" name="Picture 5">
            <a:extLst>
              <a:ext uri="{FF2B5EF4-FFF2-40B4-BE49-F238E27FC236}">
                <a16:creationId xmlns:a16="http://schemas.microsoft.com/office/drawing/2014/main" id="{AEC981B7-4640-C94C-9917-9DA935502720}"/>
              </a:ext>
            </a:extLst>
          </p:cNvPr>
          <p:cNvPicPr>
            <a:picLocks noChangeAspect="1"/>
          </p:cNvPicPr>
          <p:nvPr/>
        </p:nvPicPr>
        <p:blipFill>
          <a:blip r:embed="rId2"/>
          <a:stretch>
            <a:fillRect/>
          </a:stretch>
        </p:blipFill>
        <p:spPr>
          <a:xfrm>
            <a:off x="6639034" y="3071648"/>
            <a:ext cx="4638973" cy="2886239"/>
          </a:xfrm>
          <a:prstGeom prst="rect">
            <a:avLst/>
          </a:prstGeom>
        </p:spPr>
      </p:pic>
    </p:spTree>
    <p:extLst>
      <p:ext uri="{BB962C8B-B14F-4D97-AF65-F5344CB8AC3E}">
        <p14:creationId xmlns:p14="http://schemas.microsoft.com/office/powerpoint/2010/main" val="2467819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007C5-E917-1341-A784-F84B4A392885}"/>
              </a:ext>
            </a:extLst>
          </p:cNvPr>
          <p:cNvSpPr>
            <a:spLocks noGrp="1"/>
          </p:cNvSpPr>
          <p:nvPr>
            <p:ph type="title"/>
          </p:nvPr>
        </p:nvSpPr>
        <p:spPr/>
        <p:txBody>
          <a:bodyPr/>
          <a:lstStyle/>
          <a:p>
            <a:r>
              <a:rPr lang="en-US" dirty="0"/>
              <a:t>Radiolytic Oxidation</a:t>
            </a:r>
          </a:p>
        </p:txBody>
      </p:sp>
      <p:sp>
        <p:nvSpPr>
          <p:cNvPr id="3" name="Content Placeholder 2">
            <a:extLst>
              <a:ext uri="{FF2B5EF4-FFF2-40B4-BE49-F238E27FC236}">
                <a16:creationId xmlns:a16="http://schemas.microsoft.com/office/drawing/2014/main" id="{8C41E1E4-D27B-104A-A462-7F07747D4EA0}"/>
              </a:ext>
            </a:extLst>
          </p:cNvPr>
          <p:cNvSpPr>
            <a:spLocks noGrp="1"/>
          </p:cNvSpPr>
          <p:nvPr>
            <p:ph sz="half" idx="1"/>
          </p:nvPr>
        </p:nvSpPr>
        <p:spPr/>
        <p:txBody>
          <a:bodyPr/>
          <a:lstStyle/>
          <a:p>
            <a:r>
              <a:rPr lang="en-US" sz="2400" dirty="0"/>
              <a:t>In carbon dioxide (CO2)-cooled reactors, two types of oxidation can occur: thermal and radiolytic</a:t>
            </a:r>
          </a:p>
          <a:p>
            <a:r>
              <a:rPr lang="en-US" sz="2400" dirty="0"/>
              <a:t>Radiolytic oxidation occurs when CO2 is decomposed by ionizing radiation (radiolysis) to form CO and an active oxidizing species (something like CO3), which attacks the graphite</a:t>
            </a:r>
          </a:p>
          <a:p>
            <a:endParaRPr lang="en-US" sz="2400" dirty="0"/>
          </a:p>
          <a:p>
            <a:endParaRPr lang="en-US" sz="2400" dirty="0"/>
          </a:p>
        </p:txBody>
      </p:sp>
      <p:sp>
        <p:nvSpPr>
          <p:cNvPr id="4" name="Content Placeholder 3">
            <a:extLst>
              <a:ext uri="{FF2B5EF4-FFF2-40B4-BE49-F238E27FC236}">
                <a16:creationId xmlns:a16="http://schemas.microsoft.com/office/drawing/2014/main" id="{D42E2F99-9EB0-7548-BCFF-E4A5B18DB53D}"/>
              </a:ext>
            </a:extLst>
          </p:cNvPr>
          <p:cNvSpPr>
            <a:spLocks noGrp="1"/>
          </p:cNvSpPr>
          <p:nvPr>
            <p:ph sz="half" idx="2"/>
          </p:nvPr>
        </p:nvSpPr>
        <p:spPr/>
        <p:txBody>
          <a:bodyPr/>
          <a:lstStyle/>
          <a:p>
            <a:r>
              <a:rPr lang="en-US" sz="2400" dirty="0"/>
              <a:t>Radiolytic oxidation occurs predominantly within the graphite open porosity</a:t>
            </a:r>
          </a:p>
          <a:p>
            <a:r>
              <a:rPr lang="en-US" sz="2400" dirty="0"/>
              <a:t>Can result in weight loss and wastage from graphite</a:t>
            </a:r>
          </a:p>
          <a:p>
            <a:endParaRPr lang="en-US" sz="2400" dirty="0"/>
          </a:p>
          <a:p>
            <a:endParaRPr lang="en-US" sz="2400" dirty="0"/>
          </a:p>
        </p:txBody>
      </p:sp>
      <p:sp>
        <p:nvSpPr>
          <p:cNvPr id="5" name="Slide Number Placeholder 4">
            <a:extLst>
              <a:ext uri="{FF2B5EF4-FFF2-40B4-BE49-F238E27FC236}">
                <a16:creationId xmlns:a16="http://schemas.microsoft.com/office/drawing/2014/main" id="{F06781E5-A083-0C40-921E-6E8476C692F7}"/>
              </a:ext>
            </a:extLst>
          </p:cNvPr>
          <p:cNvSpPr>
            <a:spLocks noGrp="1"/>
          </p:cNvSpPr>
          <p:nvPr>
            <p:ph type="sldNum" sz="quarter" idx="12"/>
          </p:nvPr>
        </p:nvSpPr>
        <p:spPr/>
        <p:txBody>
          <a:bodyPr/>
          <a:lstStyle/>
          <a:p>
            <a:pPr>
              <a:defRPr/>
            </a:pPr>
            <a:fld id="{EC35E9FC-F6D5-0349-BBED-EA7D7A9BC49B}" type="slidenum">
              <a:rPr lang="en-US" smtClean="0"/>
              <a:pPr>
                <a:defRPr/>
              </a:pPr>
              <a:t>15</a:t>
            </a:fld>
            <a:endParaRPr lang="en-US"/>
          </a:p>
        </p:txBody>
      </p:sp>
      <p:pic>
        <p:nvPicPr>
          <p:cNvPr id="6" name="Picture 5">
            <a:extLst>
              <a:ext uri="{FF2B5EF4-FFF2-40B4-BE49-F238E27FC236}">
                <a16:creationId xmlns:a16="http://schemas.microsoft.com/office/drawing/2014/main" id="{BAA4923E-89CE-BD49-85FC-3FB0D89AD860}"/>
              </a:ext>
            </a:extLst>
          </p:cNvPr>
          <p:cNvPicPr>
            <a:picLocks noChangeAspect="1"/>
          </p:cNvPicPr>
          <p:nvPr/>
        </p:nvPicPr>
        <p:blipFill>
          <a:blip r:embed="rId2"/>
          <a:stretch>
            <a:fillRect/>
          </a:stretch>
        </p:blipFill>
        <p:spPr>
          <a:xfrm>
            <a:off x="1778000" y="5475287"/>
            <a:ext cx="3048000" cy="965200"/>
          </a:xfrm>
          <a:prstGeom prst="rect">
            <a:avLst/>
          </a:prstGeom>
        </p:spPr>
      </p:pic>
      <p:pic>
        <p:nvPicPr>
          <p:cNvPr id="7" name="Picture 6">
            <a:extLst>
              <a:ext uri="{FF2B5EF4-FFF2-40B4-BE49-F238E27FC236}">
                <a16:creationId xmlns:a16="http://schemas.microsoft.com/office/drawing/2014/main" id="{91AD87D7-6E62-C14E-BBE0-23B5C1D05E37}"/>
              </a:ext>
            </a:extLst>
          </p:cNvPr>
          <p:cNvPicPr>
            <a:picLocks noChangeAspect="1"/>
          </p:cNvPicPr>
          <p:nvPr/>
        </p:nvPicPr>
        <p:blipFill>
          <a:blip r:embed="rId3"/>
          <a:stretch>
            <a:fillRect/>
          </a:stretch>
        </p:blipFill>
        <p:spPr>
          <a:xfrm>
            <a:off x="6302780" y="3932294"/>
            <a:ext cx="4869639" cy="2789183"/>
          </a:xfrm>
          <a:prstGeom prst="rect">
            <a:avLst/>
          </a:prstGeom>
        </p:spPr>
      </p:pic>
    </p:spTree>
    <p:extLst>
      <p:ext uri="{BB962C8B-B14F-4D97-AF65-F5344CB8AC3E}">
        <p14:creationId xmlns:p14="http://schemas.microsoft.com/office/powerpoint/2010/main" val="336051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Fabrication</a:t>
            </a:r>
          </a:p>
        </p:txBody>
      </p:sp>
      <p:sp>
        <p:nvSpPr>
          <p:cNvPr id="3" name="Slide Number Placeholder 2">
            <a:extLst>
              <a:ext uri="{FF2B5EF4-FFF2-40B4-BE49-F238E27FC236}">
                <a16:creationId xmlns:a16="http://schemas.microsoft.com/office/drawing/2014/main" id="{342DAA01-5B2D-5545-A184-0A99F36A4B05}"/>
              </a:ext>
            </a:extLst>
          </p:cNvPr>
          <p:cNvSpPr>
            <a:spLocks noGrp="1"/>
          </p:cNvSpPr>
          <p:nvPr>
            <p:ph type="sldNum" sz="quarter" idx="12"/>
          </p:nvPr>
        </p:nvSpPr>
        <p:spPr/>
        <p:txBody>
          <a:bodyPr/>
          <a:lstStyle/>
          <a:p>
            <a:pPr>
              <a:defRPr/>
            </a:pPr>
            <a:fld id="{0DA6BD0F-ABBC-C14D-BC96-77BE126A748B}" type="slidenum">
              <a:rPr lang="en-US" smtClean="0"/>
              <a:pPr>
                <a:defRPr/>
              </a:pPr>
              <a:t>16</a:t>
            </a:fld>
            <a:endParaRPr lang="en-US"/>
          </a:p>
        </p:txBody>
      </p:sp>
    </p:spTree>
    <p:extLst>
      <p:ext uri="{BB962C8B-B14F-4D97-AF65-F5344CB8AC3E}">
        <p14:creationId xmlns:p14="http://schemas.microsoft.com/office/powerpoint/2010/main" val="15257629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DC18E-21BC-424E-A832-578210A8841A}"/>
              </a:ext>
            </a:extLst>
          </p:cNvPr>
          <p:cNvSpPr>
            <a:spLocks noGrp="1"/>
          </p:cNvSpPr>
          <p:nvPr>
            <p:ph type="title"/>
          </p:nvPr>
        </p:nvSpPr>
        <p:spPr/>
        <p:txBody>
          <a:bodyPr/>
          <a:lstStyle/>
          <a:p>
            <a:r>
              <a:rPr lang="en-US" dirty="0"/>
              <a:t>Fuel Kernel Fabrication</a:t>
            </a:r>
          </a:p>
        </p:txBody>
      </p:sp>
      <p:sp>
        <p:nvSpPr>
          <p:cNvPr id="3" name="Content Placeholder 2">
            <a:extLst>
              <a:ext uri="{FF2B5EF4-FFF2-40B4-BE49-F238E27FC236}">
                <a16:creationId xmlns:a16="http://schemas.microsoft.com/office/drawing/2014/main" id="{5B6048BD-3114-A840-9F80-2E776DC158D1}"/>
              </a:ext>
            </a:extLst>
          </p:cNvPr>
          <p:cNvSpPr>
            <a:spLocks noGrp="1"/>
          </p:cNvSpPr>
          <p:nvPr>
            <p:ph sz="half" idx="1"/>
          </p:nvPr>
        </p:nvSpPr>
        <p:spPr/>
        <p:txBody>
          <a:bodyPr/>
          <a:lstStyle/>
          <a:p>
            <a:r>
              <a:rPr lang="en-US" sz="2400" dirty="0"/>
              <a:t>The sol–gel technique for kernel microsphere preparation is based on the following two chemical reactions starting from U3O8 powder</a:t>
            </a:r>
          </a:p>
          <a:p>
            <a:endParaRPr lang="en-US" sz="2400" dirty="0"/>
          </a:p>
        </p:txBody>
      </p:sp>
      <p:sp>
        <p:nvSpPr>
          <p:cNvPr id="4" name="Content Placeholder 3">
            <a:extLst>
              <a:ext uri="{FF2B5EF4-FFF2-40B4-BE49-F238E27FC236}">
                <a16:creationId xmlns:a16="http://schemas.microsoft.com/office/drawing/2014/main" id="{D8237FFF-9AF3-C348-961F-60C68AC49FE8}"/>
              </a:ext>
            </a:extLst>
          </p:cNvPr>
          <p:cNvSpPr>
            <a:spLocks noGrp="1"/>
          </p:cNvSpPr>
          <p:nvPr>
            <p:ph sz="half" idx="2"/>
          </p:nvPr>
        </p:nvSpPr>
        <p:spPr/>
        <p:txBody>
          <a:bodyPr/>
          <a:lstStyle/>
          <a:p>
            <a:r>
              <a:rPr lang="en-US" sz="2400" dirty="0"/>
              <a:t>The (NH4)2U2O7 (ammonium di-</a:t>
            </a:r>
            <a:r>
              <a:rPr lang="en-US" sz="2400" dirty="0" err="1"/>
              <a:t>uranate</a:t>
            </a:r>
            <a:r>
              <a:rPr lang="en-US" sz="2400" dirty="0"/>
              <a:t> – ADU) is converted to UO2 by sintering in hydrogen gas</a:t>
            </a:r>
          </a:p>
          <a:p>
            <a:r>
              <a:rPr lang="en-US" sz="2400" dirty="0"/>
              <a:t>For the production of UCO kernels, carbon black is added to the broth and the sintering is performed in CO gas to ensure adequate C/O stoichiometry</a:t>
            </a:r>
          </a:p>
          <a:p>
            <a:endParaRPr lang="en-US" sz="2400" dirty="0"/>
          </a:p>
        </p:txBody>
      </p:sp>
      <p:pic>
        <p:nvPicPr>
          <p:cNvPr id="5" name="Picture 4">
            <a:extLst>
              <a:ext uri="{FF2B5EF4-FFF2-40B4-BE49-F238E27FC236}">
                <a16:creationId xmlns:a16="http://schemas.microsoft.com/office/drawing/2014/main" id="{48D9D937-1F47-1840-B3B3-87CEC0F9671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61494" y="4047334"/>
            <a:ext cx="4481012" cy="1641661"/>
          </a:xfrm>
          <a:prstGeom prst="rect">
            <a:avLst/>
          </a:prstGeom>
        </p:spPr>
      </p:pic>
    </p:spTree>
    <p:extLst>
      <p:ext uri="{BB962C8B-B14F-4D97-AF65-F5344CB8AC3E}">
        <p14:creationId xmlns:p14="http://schemas.microsoft.com/office/powerpoint/2010/main" val="872375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5BB59-82B3-CD4F-8B17-4D6E6CBC748E}"/>
              </a:ext>
            </a:extLst>
          </p:cNvPr>
          <p:cNvSpPr>
            <a:spLocks noGrp="1"/>
          </p:cNvSpPr>
          <p:nvPr>
            <p:ph type="title"/>
          </p:nvPr>
        </p:nvSpPr>
        <p:spPr/>
        <p:txBody>
          <a:bodyPr/>
          <a:lstStyle/>
          <a:p>
            <a:r>
              <a:rPr lang="en-US" dirty="0"/>
              <a:t>Fuel Kernel Fabrication</a:t>
            </a:r>
          </a:p>
        </p:txBody>
      </p:sp>
      <p:sp>
        <p:nvSpPr>
          <p:cNvPr id="3" name="Content Placeholder 2">
            <a:extLst>
              <a:ext uri="{FF2B5EF4-FFF2-40B4-BE49-F238E27FC236}">
                <a16:creationId xmlns:a16="http://schemas.microsoft.com/office/drawing/2014/main" id="{A60F2271-FB6C-1A41-8552-BBD956A8F445}"/>
              </a:ext>
            </a:extLst>
          </p:cNvPr>
          <p:cNvSpPr>
            <a:spLocks noGrp="1"/>
          </p:cNvSpPr>
          <p:nvPr>
            <p:ph sz="half" idx="1"/>
          </p:nvPr>
        </p:nvSpPr>
        <p:spPr>
          <a:xfrm>
            <a:off x="609599" y="1968503"/>
            <a:ext cx="7275755" cy="4157663"/>
          </a:xfrm>
        </p:spPr>
        <p:txBody>
          <a:bodyPr/>
          <a:lstStyle/>
          <a:p>
            <a:r>
              <a:rPr lang="en-US" sz="2400" dirty="0"/>
              <a:t>The mechanical strength of the coated layers depends on their thickness and sphericity, and thus strongly depend on the diameter and sphericity of the kernels</a:t>
            </a:r>
          </a:p>
          <a:p>
            <a:r>
              <a:rPr lang="en-US" sz="2400" dirty="0"/>
              <a:t>Vibrating nozzles from which droplets are emitted with high speed were developed for uniform and spherical  kernel fabrication</a:t>
            </a:r>
          </a:p>
          <a:p>
            <a:r>
              <a:rPr lang="en-US" sz="2400" dirty="0"/>
              <a:t>A process is applied to prevent the deformation of droplets while they are landing on the ammonia water, where droplets are solidified while falling in ammonia gas blown against them</a:t>
            </a:r>
          </a:p>
          <a:p>
            <a:endParaRPr lang="en-US" sz="2400" dirty="0"/>
          </a:p>
          <a:p>
            <a:endParaRPr lang="en-US" sz="2400" dirty="0"/>
          </a:p>
          <a:p>
            <a:endParaRPr lang="en-US" sz="2400" dirty="0"/>
          </a:p>
          <a:p>
            <a:endParaRPr lang="en-US" sz="2400" dirty="0"/>
          </a:p>
        </p:txBody>
      </p:sp>
      <p:pic>
        <p:nvPicPr>
          <p:cNvPr id="5" name="Content Placeholder 4">
            <a:extLst>
              <a:ext uri="{FF2B5EF4-FFF2-40B4-BE49-F238E27FC236}">
                <a16:creationId xmlns:a16="http://schemas.microsoft.com/office/drawing/2014/main" id="{539A2651-D3FB-4649-BBDB-04B5C455ABF9}"/>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8222098" y="1968503"/>
            <a:ext cx="3360302" cy="4157663"/>
          </a:xfrm>
          <a:prstGeom prst="rect">
            <a:avLst/>
          </a:prstGeom>
        </p:spPr>
      </p:pic>
    </p:spTree>
    <p:extLst>
      <p:ext uri="{BB962C8B-B14F-4D97-AF65-F5344CB8AC3E}">
        <p14:creationId xmlns:p14="http://schemas.microsoft.com/office/powerpoint/2010/main" val="2831509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DCE1C-A406-4245-BF8B-390439F716C4}"/>
              </a:ext>
            </a:extLst>
          </p:cNvPr>
          <p:cNvSpPr>
            <a:spLocks noGrp="1"/>
          </p:cNvSpPr>
          <p:nvPr>
            <p:ph type="title"/>
          </p:nvPr>
        </p:nvSpPr>
        <p:spPr/>
        <p:txBody>
          <a:bodyPr/>
          <a:lstStyle/>
          <a:p>
            <a:r>
              <a:rPr lang="en-US" dirty="0" err="1"/>
              <a:t>SiC</a:t>
            </a:r>
            <a:r>
              <a:rPr lang="en-US" dirty="0"/>
              <a:t> (and </a:t>
            </a:r>
            <a:r>
              <a:rPr lang="en-US" dirty="0" err="1"/>
              <a:t>PyC</a:t>
            </a:r>
            <a:r>
              <a:rPr lang="en-US" dirty="0"/>
              <a:t>) Fabrication</a:t>
            </a:r>
          </a:p>
        </p:txBody>
      </p:sp>
      <p:sp>
        <p:nvSpPr>
          <p:cNvPr id="3" name="Content Placeholder 2">
            <a:extLst>
              <a:ext uri="{FF2B5EF4-FFF2-40B4-BE49-F238E27FC236}">
                <a16:creationId xmlns:a16="http://schemas.microsoft.com/office/drawing/2014/main" id="{C79A5BE6-EFC3-FA4A-98A4-32E35018637A}"/>
              </a:ext>
            </a:extLst>
          </p:cNvPr>
          <p:cNvSpPr>
            <a:spLocks noGrp="1"/>
          </p:cNvSpPr>
          <p:nvPr>
            <p:ph sz="half" idx="1"/>
          </p:nvPr>
        </p:nvSpPr>
        <p:spPr>
          <a:xfrm>
            <a:off x="609600" y="1968503"/>
            <a:ext cx="7329544" cy="4157663"/>
          </a:xfrm>
        </p:spPr>
        <p:txBody>
          <a:bodyPr/>
          <a:lstStyle/>
          <a:p>
            <a:r>
              <a:rPr lang="en-US" sz="2400" dirty="0"/>
              <a:t>The coating technology of both the </a:t>
            </a:r>
            <a:r>
              <a:rPr lang="en-US" sz="2400" dirty="0" err="1"/>
              <a:t>SiC</a:t>
            </a:r>
            <a:r>
              <a:rPr lang="en-US" sz="2400" dirty="0"/>
              <a:t> and </a:t>
            </a:r>
            <a:r>
              <a:rPr lang="en-US" sz="2400" dirty="0" err="1"/>
              <a:t>PyC</a:t>
            </a:r>
            <a:r>
              <a:rPr lang="en-US" sz="2400" dirty="0"/>
              <a:t> layers involves a fluidization of the kernel microsphere bed and chemical vapor deposition (CVD) coating</a:t>
            </a:r>
          </a:p>
          <a:p>
            <a:r>
              <a:rPr lang="en-US" sz="2400" dirty="0"/>
              <a:t>TRISO coating process is divided into four coating processes for the porous </a:t>
            </a:r>
            <a:r>
              <a:rPr lang="en-US" sz="2400" dirty="0" err="1"/>
              <a:t>PyC</a:t>
            </a:r>
            <a:r>
              <a:rPr lang="en-US" sz="2400" dirty="0"/>
              <a:t>, </a:t>
            </a:r>
            <a:r>
              <a:rPr lang="en-US" sz="2400" dirty="0" err="1"/>
              <a:t>IPyC</a:t>
            </a:r>
            <a:r>
              <a:rPr lang="en-US" sz="2400" dirty="0"/>
              <a:t>, </a:t>
            </a:r>
            <a:r>
              <a:rPr lang="en-US" sz="2400" dirty="0" err="1"/>
              <a:t>SiC</a:t>
            </a:r>
            <a:r>
              <a:rPr lang="en-US" sz="2400" dirty="0"/>
              <a:t>, and final </a:t>
            </a:r>
            <a:r>
              <a:rPr lang="en-US" sz="2400" dirty="0" err="1"/>
              <a:t>OPyC</a:t>
            </a:r>
            <a:r>
              <a:rPr lang="en-US" sz="2400" dirty="0"/>
              <a:t> layers</a:t>
            </a:r>
          </a:p>
          <a:p>
            <a:r>
              <a:rPr lang="en-US" sz="2400" dirty="0"/>
              <a:t>A specific mixture of gases is used for the deposition of each layer</a:t>
            </a:r>
          </a:p>
          <a:p>
            <a:pPr lvl="1"/>
            <a:r>
              <a:rPr lang="en-US" sz="2000" dirty="0"/>
              <a:t>buffer: C2H2+Ar; </a:t>
            </a:r>
            <a:r>
              <a:rPr lang="en-US" sz="2000" dirty="0" err="1"/>
              <a:t>IPyC</a:t>
            </a:r>
            <a:r>
              <a:rPr lang="en-US" sz="2000" dirty="0"/>
              <a:t>/</a:t>
            </a:r>
            <a:r>
              <a:rPr lang="en-US" sz="2000" dirty="0" err="1"/>
              <a:t>OPyC</a:t>
            </a:r>
            <a:r>
              <a:rPr lang="en-US" sz="2000" dirty="0"/>
              <a:t>: C3H6+Ar; </a:t>
            </a:r>
            <a:r>
              <a:rPr lang="en-US" sz="2000" dirty="0" err="1"/>
              <a:t>SiC</a:t>
            </a:r>
            <a:r>
              <a:rPr lang="en-US" sz="2000" dirty="0"/>
              <a:t>: CH3SiCl3+H2</a:t>
            </a:r>
          </a:p>
        </p:txBody>
      </p:sp>
      <p:pic>
        <p:nvPicPr>
          <p:cNvPr id="5" name="Content Placeholder 4">
            <a:extLst>
              <a:ext uri="{FF2B5EF4-FFF2-40B4-BE49-F238E27FC236}">
                <a16:creationId xmlns:a16="http://schemas.microsoft.com/office/drawing/2014/main" id="{1CA1D77F-CB51-D340-9468-D00A134974AC}"/>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8024189" y="2054561"/>
            <a:ext cx="3558211" cy="4157663"/>
          </a:xfrm>
          <a:prstGeom prst="rect">
            <a:avLst/>
          </a:prstGeom>
        </p:spPr>
      </p:pic>
      <p:sp>
        <p:nvSpPr>
          <p:cNvPr id="4" name="Slide Number Placeholder 3">
            <a:extLst>
              <a:ext uri="{FF2B5EF4-FFF2-40B4-BE49-F238E27FC236}">
                <a16:creationId xmlns:a16="http://schemas.microsoft.com/office/drawing/2014/main" id="{04059559-0D12-6544-B186-154731A95301}"/>
              </a:ext>
            </a:extLst>
          </p:cNvPr>
          <p:cNvSpPr>
            <a:spLocks noGrp="1"/>
          </p:cNvSpPr>
          <p:nvPr>
            <p:ph type="sldNum" sz="quarter" idx="12"/>
          </p:nvPr>
        </p:nvSpPr>
        <p:spPr/>
        <p:txBody>
          <a:bodyPr/>
          <a:lstStyle/>
          <a:p>
            <a:pPr>
              <a:defRPr/>
            </a:pPr>
            <a:fld id="{EC35E9FC-F6D5-0349-BBED-EA7D7A9BC49B}" type="slidenum">
              <a:rPr lang="en-US" smtClean="0"/>
              <a:pPr>
                <a:defRPr/>
              </a:pPr>
              <a:t>19</a:t>
            </a:fld>
            <a:endParaRPr lang="en-US"/>
          </a:p>
        </p:txBody>
      </p:sp>
    </p:spTree>
    <p:extLst>
      <p:ext uri="{BB962C8B-B14F-4D97-AF65-F5344CB8AC3E}">
        <p14:creationId xmlns:p14="http://schemas.microsoft.com/office/powerpoint/2010/main" val="2436831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3DC84-0091-574A-9F80-9BA14DB58A53}"/>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C5249696-DAB3-3B49-B4C8-AEDA11EFD906}"/>
              </a:ext>
            </a:extLst>
          </p:cNvPr>
          <p:cNvSpPr>
            <a:spLocks noGrp="1"/>
          </p:cNvSpPr>
          <p:nvPr>
            <p:ph idx="1"/>
          </p:nvPr>
        </p:nvSpPr>
        <p:spPr>
          <a:xfrm>
            <a:off x="609599" y="2280746"/>
            <a:ext cx="11183007" cy="3845418"/>
          </a:xfrm>
        </p:spPr>
        <p:txBody>
          <a:bodyPr/>
          <a:lstStyle/>
          <a:p>
            <a:r>
              <a:rPr lang="en-US" sz="2400" dirty="0"/>
              <a:t>Medium to high temperature irradiation effects in </a:t>
            </a:r>
            <a:r>
              <a:rPr lang="en-US" sz="2400" dirty="0" err="1"/>
              <a:t>SiC</a:t>
            </a:r>
            <a:endParaRPr lang="en-US" sz="2400" dirty="0"/>
          </a:p>
          <a:p>
            <a:r>
              <a:rPr lang="en-US" sz="2400" dirty="0"/>
              <a:t>Point defect swelling regime, saturates with dose and is negatively correlated with temperature</a:t>
            </a:r>
          </a:p>
          <a:p>
            <a:r>
              <a:rPr lang="en-US" sz="2400" dirty="0"/>
              <a:t>Void swelling regime above 1000C, does not saturate</a:t>
            </a:r>
          </a:p>
          <a:p>
            <a:r>
              <a:rPr lang="en-US" sz="2400" dirty="0"/>
              <a:t>Thermal conductivity degrades more to point defects and interstitial clusters than voids</a:t>
            </a:r>
          </a:p>
          <a:p>
            <a:r>
              <a:rPr lang="en-US" sz="2400" dirty="0"/>
              <a:t>Fission product attack on </a:t>
            </a:r>
            <a:r>
              <a:rPr lang="en-US" sz="2400" dirty="0" err="1"/>
              <a:t>SiC</a:t>
            </a:r>
            <a:r>
              <a:rPr lang="en-US" sz="2400" dirty="0"/>
              <a:t> can be life limiting</a:t>
            </a:r>
          </a:p>
          <a:p>
            <a:r>
              <a:rPr lang="en-US" sz="2400" dirty="0"/>
              <a:t>Graphite has a lot of texture and porosity, dependent upon fabrication</a:t>
            </a:r>
          </a:p>
          <a:p>
            <a:r>
              <a:rPr lang="en-US" sz="2400" dirty="0"/>
              <a:t>Graphite shrinks, then undergoes turnaround</a:t>
            </a:r>
          </a:p>
        </p:txBody>
      </p:sp>
      <p:sp>
        <p:nvSpPr>
          <p:cNvPr id="4" name="Slide Number Placeholder 3">
            <a:extLst>
              <a:ext uri="{FF2B5EF4-FFF2-40B4-BE49-F238E27FC236}">
                <a16:creationId xmlns:a16="http://schemas.microsoft.com/office/drawing/2014/main" id="{E63D0608-22D0-4848-AAC2-5EDF7821481A}"/>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30881038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F6149-D560-9341-9E9D-1597DEE93904}"/>
              </a:ext>
            </a:extLst>
          </p:cNvPr>
          <p:cNvSpPr>
            <a:spLocks noGrp="1"/>
          </p:cNvSpPr>
          <p:nvPr>
            <p:ph type="title"/>
          </p:nvPr>
        </p:nvSpPr>
        <p:spPr/>
        <p:txBody>
          <a:bodyPr/>
          <a:lstStyle/>
          <a:p>
            <a:r>
              <a:rPr lang="en-US" dirty="0"/>
              <a:t>TRISO Fabrication</a:t>
            </a:r>
          </a:p>
        </p:txBody>
      </p:sp>
      <p:sp>
        <p:nvSpPr>
          <p:cNvPr id="3" name="Content Placeholder 2">
            <a:extLst>
              <a:ext uri="{FF2B5EF4-FFF2-40B4-BE49-F238E27FC236}">
                <a16:creationId xmlns:a16="http://schemas.microsoft.com/office/drawing/2014/main" id="{3D03FF7C-E468-A24E-B8F4-B31676109211}"/>
              </a:ext>
            </a:extLst>
          </p:cNvPr>
          <p:cNvSpPr>
            <a:spLocks noGrp="1"/>
          </p:cNvSpPr>
          <p:nvPr>
            <p:ph sz="half" idx="2"/>
          </p:nvPr>
        </p:nvSpPr>
        <p:spPr/>
        <p:txBody>
          <a:bodyPr>
            <a:normAutofit fontScale="70000" lnSpcReduction="20000"/>
          </a:bodyPr>
          <a:lstStyle/>
          <a:p>
            <a:r>
              <a:rPr lang="en-US" dirty="0"/>
              <a:t>Rigorous control is applied at every step of the fabrication process to produce high-quality, very low-defect fuel</a:t>
            </a:r>
          </a:p>
          <a:p>
            <a:r>
              <a:rPr lang="en-US" dirty="0"/>
              <a:t>Defect levels are typically on the order of one defect per 100,000 particles</a:t>
            </a:r>
          </a:p>
          <a:p>
            <a:r>
              <a:rPr lang="en-US" dirty="0"/>
              <a:t>Specifications are placed on the diameters, thicknesses, and densities of the kernel and layers; the sphericity of the particle; the stoichiometry of the kernel; the isotropy of the carbon; and the acceptable defect levels for each layer</a:t>
            </a:r>
          </a:p>
          <a:p>
            <a:endParaRPr lang="en-US" dirty="0"/>
          </a:p>
        </p:txBody>
      </p:sp>
      <p:pic>
        <p:nvPicPr>
          <p:cNvPr id="5" name="Content Placeholder 4">
            <a:extLst>
              <a:ext uri="{FF2B5EF4-FFF2-40B4-BE49-F238E27FC236}">
                <a16:creationId xmlns:a16="http://schemas.microsoft.com/office/drawing/2014/main" id="{41C67E40-61A7-8F43-908B-B9A88B33AD72}"/>
              </a:ext>
            </a:extLst>
          </p:cNvPr>
          <p:cNvPicPr>
            <a:picLocks noGrp="1" noChangeAspect="1"/>
          </p:cNvPicPr>
          <p:nvPr>
            <p:ph sz="quarter" idx="4"/>
          </p:nvPr>
        </p:nvPicPr>
        <p:blipFill>
          <a:blip r:embed="rId2" cstate="email">
            <a:extLst>
              <a:ext uri="{28A0092B-C50C-407E-A947-70E740481C1C}">
                <a14:useLocalDpi xmlns:a14="http://schemas.microsoft.com/office/drawing/2010/main"/>
              </a:ext>
            </a:extLst>
          </a:blip>
          <a:stretch>
            <a:fillRect/>
          </a:stretch>
        </p:blipFill>
        <p:spPr>
          <a:xfrm>
            <a:off x="6669741" y="1935726"/>
            <a:ext cx="4105534" cy="4712500"/>
          </a:xfrm>
          <a:prstGeom prst="rect">
            <a:avLst/>
          </a:prstGeom>
        </p:spPr>
      </p:pic>
      <p:sp>
        <p:nvSpPr>
          <p:cNvPr id="4" name="Slide Number Placeholder 3">
            <a:extLst>
              <a:ext uri="{FF2B5EF4-FFF2-40B4-BE49-F238E27FC236}">
                <a16:creationId xmlns:a16="http://schemas.microsoft.com/office/drawing/2014/main" id="{69E093C0-4309-8140-AF1D-BE379E134F66}"/>
              </a:ext>
            </a:extLst>
          </p:cNvPr>
          <p:cNvSpPr>
            <a:spLocks noGrp="1"/>
          </p:cNvSpPr>
          <p:nvPr>
            <p:ph type="sldNum" sz="quarter" idx="12"/>
          </p:nvPr>
        </p:nvSpPr>
        <p:spPr/>
        <p:txBody>
          <a:bodyPr/>
          <a:lstStyle/>
          <a:p>
            <a:pPr>
              <a:defRPr/>
            </a:pPr>
            <a:fld id="{BB5B94E0-5E06-6D42-A41D-50D581B40900}" type="slidenum">
              <a:rPr lang="en-US" smtClean="0"/>
              <a:pPr>
                <a:defRPr/>
              </a:pPr>
              <a:t>20</a:t>
            </a:fld>
            <a:endParaRPr lang="en-US"/>
          </a:p>
        </p:txBody>
      </p:sp>
    </p:spTree>
    <p:extLst>
      <p:ext uri="{BB962C8B-B14F-4D97-AF65-F5344CB8AC3E}">
        <p14:creationId xmlns:p14="http://schemas.microsoft.com/office/powerpoint/2010/main" val="17585294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CFFBD-4B43-B646-8BBE-43187C0F0F29}"/>
              </a:ext>
            </a:extLst>
          </p:cNvPr>
          <p:cNvSpPr>
            <a:spLocks noGrp="1"/>
          </p:cNvSpPr>
          <p:nvPr>
            <p:ph type="title"/>
          </p:nvPr>
        </p:nvSpPr>
        <p:spPr/>
        <p:txBody>
          <a:bodyPr/>
          <a:lstStyle/>
          <a:p>
            <a:r>
              <a:rPr lang="en-US" dirty="0"/>
              <a:t>Pebble and Compact Fabrication</a:t>
            </a:r>
          </a:p>
        </p:txBody>
      </p:sp>
      <p:sp>
        <p:nvSpPr>
          <p:cNvPr id="3" name="Content Placeholder 2">
            <a:extLst>
              <a:ext uri="{FF2B5EF4-FFF2-40B4-BE49-F238E27FC236}">
                <a16:creationId xmlns:a16="http://schemas.microsoft.com/office/drawing/2014/main" id="{9B972A14-F34A-D44F-9A74-2171B578CD43}"/>
              </a:ext>
            </a:extLst>
          </p:cNvPr>
          <p:cNvSpPr>
            <a:spLocks noGrp="1"/>
          </p:cNvSpPr>
          <p:nvPr>
            <p:ph sz="half" idx="1"/>
          </p:nvPr>
        </p:nvSpPr>
        <p:spPr>
          <a:xfrm>
            <a:off x="609599" y="1968503"/>
            <a:ext cx="6156961" cy="4157663"/>
          </a:xfrm>
        </p:spPr>
        <p:txBody>
          <a:bodyPr/>
          <a:lstStyle/>
          <a:p>
            <a:r>
              <a:rPr lang="en-US" sz="2200" dirty="0"/>
              <a:t>The fuel element of the pebble bed type HTGR is a spherical fuel element</a:t>
            </a:r>
          </a:p>
          <a:p>
            <a:r>
              <a:rPr lang="en-US" sz="2200" dirty="0"/>
              <a:t>The coated particles are overcoated with a layer of matrix graphite powder (MGP) and pressed to the core of a fuel sphere</a:t>
            </a:r>
          </a:p>
          <a:p>
            <a:r>
              <a:rPr lang="en-US" sz="2200" dirty="0"/>
              <a:t>Then, an additional 5-mm layer of matrix graphite material is added to form a ‘nonfuel’ zone</a:t>
            </a:r>
          </a:p>
          <a:p>
            <a:r>
              <a:rPr lang="en-US" sz="2200" dirty="0"/>
              <a:t>The resulting fuel sphere gets its final diameter by a machining process and is then carbonized and annealed at 2000C</a:t>
            </a:r>
          </a:p>
          <a:p>
            <a:endParaRPr lang="en-US" sz="2200" dirty="0"/>
          </a:p>
          <a:p>
            <a:endParaRPr lang="en-US" sz="2200" dirty="0"/>
          </a:p>
          <a:p>
            <a:endParaRPr lang="en-US" sz="2200" dirty="0"/>
          </a:p>
        </p:txBody>
      </p:sp>
      <p:pic>
        <p:nvPicPr>
          <p:cNvPr id="5" name="Content Placeholder 4">
            <a:extLst>
              <a:ext uri="{FF2B5EF4-FFF2-40B4-BE49-F238E27FC236}">
                <a16:creationId xmlns:a16="http://schemas.microsoft.com/office/drawing/2014/main" id="{798F8BF5-6560-6F49-B4BA-58E7B5BE3A60}"/>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7066254" y="1968500"/>
            <a:ext cx="5002956" cy="4157663"/>
          </a:xfrm>
          <a:prstGeom prst="rect">
            <a:avLst/>
          </a:prstGeom>
        </p:spPr>
      </p:pic>
      <p:sp>
        <p:nvSpPr>
          <p:cNvPr id="4" name="Slide Number Placeholder 3">
            <a:extLst>
              <a:ext uri="{FF2B5EF4-FFF2-40B4-BE49-F238E27FC236}">
                <a16:creationId xmlns:a16="http://schemas.microsoft.com/office/drawing/2014/main" id="{25160499-D93C-FD48-BC71-083872726B02}"/>
              </a:ext>
            </a:extLst>
          </p:cNvPr>
          <p:cNvSpPr>
            <a:spLocks noGrp="1"/>
          </p:cNvSpPr>
          <p:nvPr>
            <p:ph type="sldNum" sz="quarter" idx="12"/>
          </p:nvPr>
        </p:nvSpPr>
        <p:spPr/>
        <p:txBody>
          <a:bodyPr/>
          <a:lstStyle/>
          <a:p>
            <a:pPr>
              <a:defRPr/>
            </a:pPr>
            <a:fld id="{EC35E9FC-F6D5-0349-BBED-EA7D7A9BC49B}" type="slidenum">
              <a:rPr lang="en-US" smtClean="0"/>
              <a:pPr>
                <a:defRPr/>
              </a:pPr>
              <a:t>21</a:t>
            </a:fld>
            <a:endParaRPr lang="en-US"/>
          </a:p>
        </p:txBody>
      </p:sp>
    </p:spTree>
    <p:extLst>
      <p:ext uri="{BB962C8B-B14F-4D97-AF65-F5344CB8AC3E}">
        <p14:creationId xmlns:p14="http://schemas.microsoft.com/office/powerpoint/2010/main" val="35167603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CFFBD-4B43-B646-8BBE-43187C0F0F29}"/>
              </a:ext>
            </a:extLst>
          </p:cNvPr>
          <p:cNvSpPr>
            <a:spLocks noGrp="1"/>
          </p:cNvSpPr>
          <p:nvPr>
            <p:ph type="title"/>
          </p:nvPr>
        </p:nvSpPr>
        <p:spPr/>
        <p:txBody>
          <a:bodyPr/>
          <a:lstStyle/>
          <a:p>
            <a:r>
              <a:rPr lang="en-US" dirty="0"/>
              <a:t>Pebble and Compact Fabrication</a:t>
            </a:r>
          </a:p>
        </p:txBody>
      </p:sp>
      <p:sp>
        <p:nvSpPr>
          <p:cNvPr id="3" name="Content Placeholder 2">
            <a:extLst>
              <a:ext uri="{FF2B5EF4-FFF2-40B4-BE49-F238E27FC236}">
                <a16:creationId xmlns:a16="http://schemas.microsoft.com/office/drawing/2014/main" id="{9B972A14-F34A-D44F-9A74-2171B578CD43}"/>
              </a:ext>
            </a:extLst>
          </p:cNvPr>
          <p:cNvSpPr>
            <a:spLocks noGrp="1"/>
          </p:cNvSpPr>
          <p:nvPr>
            <p:ph sz="half" idx="1"/>
          </p:nvPr>
        </p:nvSpPr>
        <p:spPr>
          <a:xfrm>
            <a:off x="609599" y="1968503"/>
            <a:ext cx="7372575" cy="4157663"/>
          </a:xfrm>
        </p:spPr>
        <p:txBody>
          <a:bodyPr/>
          <a:lstStyle/>
          <a:p>
            <a:r>
              <a:rPr lang="en-US" sz="2200" dirty="0"/>
              <a:t>HTGR fuel elements are graphite compacts stacked into a graphite core</a:t>
            </a:r>
          </a:p>
          <a:p>
            <a:r>
              <a:rPr lang="en-US" sz="2200" dirty="0"/>
              <a:t>To form compacts, coated fuel particles are overcoated with the MGP and warm-pressed to make the annular cylinder of green compacts</a:t>
            </a:r>
          </a:p>
          <a:p>
            <a:r>
              <a:rPr lang="en-US" sz="2200" dirty="0"/>
              <a:t>Green compacts are heat treated for carbonization at 800C and then sintered at 1800C to make fuel compacts</a:t>
            </a:r>
          </a:p>
          <a:p>
            <a:r>
              <a:rPr lang="en-US" sz="2200" dirty="0"/>
              <a:t>In order to decrease the failure fraction of coating layers, it is necessary to disperse coated fuel particles in a green compact as uniformly as possible</a:t>
            </a:r>
          </a:p>
          <a:p>
            <a:endParaRPr lang="en-US" sz="2200" dirty="0"/>
          </a:p>
          <a:p>
            <a:endParaRPr lang="en-US" sz="2200" dirty="0"/>
          </a:p>
          <a:p>
            <a:endParaRPr lang="en-US" sz="2200" dirty="0"/>
          </a:p>
          <a:p>
            <a:endParaRPr lang="en-US" sz="2200" dirty="0"/>
          </a:p>
          <a:p>
            <a:endParaRPr lang="en-US" sz="2200" dirty="0"/>
          </a:p>
        </p:txBody>
      </p:sp>
      <p:pic>
        <p:nvPicPr>
          <p:cNvPr id="7" name="Content Placeholder 6">
            <a:extLst>
              <a:ext uri="{FF2B5EF4-FFF2-40B4-BE49-F238E27FC236}">
                <a16:creationId xmlns:a16="http://schemas.microsoft.com/office/drawing/2014/main" id="{0CABB868-CDDE-2445-A0A3-4C4E80D0DF87}"/>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8299312" y="2054564"/>
            <a:ext cx="3283088" cy="4157663"/>
          </a:xfrm>
          <a:prstGeom prst="rect">
            <a:avLst/>
          </a:prstGeom>
        </p:spPr>
      </p:pic>
      <p:sp>
        <p:nvSpPr>
          <p:cNvPr id="4" name="Slide Number Placeholder 3">
            <a:extLst>
              <a:ext uri="{FF2B5EF4-FFF2-40B4-BE49-F238E27FC236}">
                <a16:creationId xmlns:a16="http://schemas.microsoft.com/office/drawing/2014/main" id="{84BCB7AC-2C96-A04F-A537-F84535378B81}"/>
              </a:ext>
            </a:extLst>
          </p:cNvPr>
          <p:cNvSpPr>
            <a:spLocks noGrp="1"/>
          </p:cNvSpPr>
          <p:nvPr>
            <p:ph type="sldNum" sz="quarter" idx="12"/>
          </p:nvPr>
        </p:nvSpPr>
        <p:spPr/>
        <p:txBody>
          <a:bodyPr/>
          <a:lstStyle/>
          <a:p>
            <a:pPr>
              <a:defRPr/>
            </a:pPr>
            <a:fld id="{EC35E9FC-F6D5-0349-BBED-EA7D7A9BC49B}" type="slidenum">
              <a:rPr lang="en-US" smtClean="0"/>
              <a:pPr>
                <a:defRPr/>
              </a:pPr>
              <a:t>22</a:t>
            </a:fld>
            <a:endParaRPr lang="en-US"/>
          </a:p>
        </p:txBody>
      </p:sp>
    </p:spTree>
    <p:extLst>
      <p:ext uri="{BB962C8B-B14F-4D97-AF65-F5344CB8AC3E}">
        <p14:creationId xmlns:p14="http://schemas.microsoft.com/office/powerpoint/2010/main" val="4199536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6E1F9-FDA9-BE44-B394-425404F7A948}"/>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9B6A0A9-2876-1446-8E64-A40C1B12E72B}"/>
              </a:ext>
            </a:extLst>
          </p:cNvPr>
          <p:cNvSpPr>
            <a:spLocks noGrp="1"/>
          </p:cNvSpPr>
          <p:nvPr>
            <p:ph sz="half" idx="1"/>
          </p:nvPr>
        </p:nvSpPr>
        <p:spPr>
          <a:xfrm>
            <a:off x="609600" y="1968503"/>
            <a:ext cx="10972800" cy="4157663"/>
          </a:xfrm>
        </p:spPr>
        <p:txBody>
          <a:bodyPr/>
          <a:lstStyle/>
          <a:p>
            <a:r>
              <a:rPr lang="en-US" sz="2400" dirty="0"/>
              <a:t>Graphite day</a:t>
            </a:r>
          </a:p>
          <a:p>
            <a:r>
              <a:rPr lang="en-US" sz="2400" dirty="0"/>
              <a:t>Graphite has a lot of texture and porosity, dependent upon fabrication</a:t>
            </a:r>
          </a:p>
          <a:p>
            <a:r>
              <a:rPr lang="en-US" sz="2400" dirty="0"/>
              <a:t>Graphite shrinks, then undergoes turnaround</a:t>
            </a:r>
          </a:p>
          <a:p>
            <a:r>
              <a:rPr lang="en-US" sz="2400" dirty="0"/>
              <a:t>This behavior is governed by point defects and Mrozowski cracks</a:t>
            </a:r>
          </a:p>
          <a:p>
            <a:r>
              <a:rPr lang="en-US" sz="2400" dirty="0"/>
              <a:t>Turnaround happens quicker at higher temperatures, and it dependent upon applied stress</a:t>
            </a:r>
          </a:p>
          <a:p>
            <a:r>
              <a:rPr lang="en-US" sz="2400" dirty="0"/>
              <a:t>Irradiation creep is critically important in graphite</a:t>
            </a:r>
          </a:p>
          <a:p>
            <a:r>
              <a:rPr lang="en-US" sz="2400" dirty="0"/>
              <a:t>Fabrication of pebbles/compacts</a:t>
            </a:r>
          </a:p>
        </p:txBody>
      </p:sp>
      <p:sp>
        <p:nvSpPr>
          <p:cNvPr id="5" name="Slide Number Placeholder 4">
            <a:extLst>
              <a:ext uri="{FF2B5EF4-FFF2-40B4-BE49-F238E27FC236}">
                <a16:creationId xmlns:a16="http://schemas.microsoft.com/office/drawing/2014/main" id="{3C7E02AC-765A-2946-A8E5-11DDDB268EE4}"/>
              </a:ext>
            </a:extLst>
          </p:cNvPr>
          <p:cNvSpPr>
            <a:spLocks noGrp="1"/>
          </p:cNvSpPr>
          <p:nvPr>
            <p:ph type="sldNum" sz="quarter" idx="12"/>
          </p:nvPr>
        </p:nvSpPr>
        <p:spPr/>
        <p:txBody>
          <a:bodyPr/>
          <a:lstStyle/>
          <a:p>
            <a:pPr>
              <a:defRPr/>
            </a:pPr>
            <a:fld id="{EC35E9FC-F6D5-0349-BBED-EA7D7A9BC49B}" type="slidenum">
              <a:rPr lang="en-US" smtClean="0"/>
              <a:pPr>
                <a:defRPr/>
              </a:pPr>
              <a:t>23</a:t>
            </a:fld>
            <a:endParaRPr lang="en-US"/>
          </a:p>
        </p:txBody>
      </p:sp>
    </p:spTree>
    <p:extLst>
      <p:ext uri="{BB962C8B-B14F-4D97-AF65-F5344CB8AC3E}">
        <p14:creationId xmlns:p14="http://schemas.microsoft.com/office/powerpoint/2010/main" val="3037568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TRISO Fuel Failures</a:t>
            </a:r>
          </a:p>
        </p:txBody>
      </p:sp>
      <p:sp>
        <p:nvSpPr>
          <p:cNvPr id="3" name="Slide Number Placeholder 2">
            <a:extLst>
              <a:ext uri="{FF2B5EF4-FFF2-40B4-BE49-F238E27FC236}">
                <a16:creationId xmlns:a16="http://schemas.microsoft.com/office/drawing/2014/main" id="{AF4598DB-1407-8640-B13B-690B5237DB73}"/>
              </a:ext>
            </a:extLst>
          </p:cNvPr>
          <p:cNvSpPr>
            <a:spLocks noGrp="1"/>
          </p:cNvSpPr>
          <p:nvPr>
            <p:ph type="sldNum" sz="quarter" idx="12"/>
          </p:nvPr>
        </p:nvSpPr>
        <p:spPr/>
        <p:txBody>
          <a:bodyPr/>
          <a:lstStyle/>
          <a:p>
            <a:pPr>
              <a:defRPr/>
            </a:pPr>
            <a:fld id="{0DA6BD0F-ABBC-C14D-BC96-77BE126A748B}" type="slidenum">
              <a:rPr lang="en-US" smtClean="0"/>
              <a:pPr>
                <a:defRPr/>
              </a:pPr>
              <a:t>24</a:t>
            </a:fld>
            <a:endParaRPr lang="en-US"/>
          </a:p>
        </p:txBody>
      </p:sp>
    </p:spTree>
    <p:extLst>
      <p:ext uri="{BB962C8B-B14F-4D97-AF65-F5344CB8AC3E}">
        <p14:creationId xmlns:p14="http://schemas.microsoft.com/office/powerpoint/2010/main" val="19109839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EA379-D690-2E4A-9155-20E7796106FD}"/>
              </a:ext>
            </a:extLst>
          </p:cNvPr>
          <p:cNvSpPr>
            <a:spLocks noGrp="1"/>
          </p:cNvSpPr>
          <p:nvPr>
            <p:ph type="title"/>
          </p:nvPr>
        </p:nvSpPr>
        <p:spPr/>
        <p:txBody>
          <a:bodyPr/>
          <a:lstStyle/>
          <a:p>
            <a:r>
              <a:rPr lang="en-US" dirty="0"/>
              <a:t>Fuel Failure Mechanisms</a:t>
            </a:r>
          </a:p>
        </p:txBody>
      </p:sp>
      <p:sp>
        <p:nvSpPr>
          <p:cNvPr id="3" name="Content Placeholder 2">
            <a:extLst>
              <a:ext uri="{FF2B5EF4-FFF2-40B4-BE49-F238E27FC236}">
                <a16:creationId xmlns:a16="http://schemas.microsoft.com/office/drawing/2014/main" id="{8B779A79-1903-484D-A7AD-65C349CDD8A3}"/>
              </a:ext>
            </a:extLst>
          </p:cNvPr>
          <p:cNvSpPr>
            <a:spLocks noGrp="1"/>
          </p:cNvSpPr>
          <p:nvPr>
            <p:ph sz="half" idx="2"/>
          </p:nvPr>
        </p:nvSpPr>
        <p:spPr/>
        <p:txBody>
          <a:bodyPr>
            <a:normAutofit fontScale="55000" lnSpcReduction="20000"/>
          </a:bodyPr>
          <a:lstStyle/>
          <a:p>
            <a:r>
              <a:rPr lang="en-US" dirty="0"/>
              <a:t>Overpressure</a:t>
            </a:r>
          </a:p>
          <a:p>
            <a:endParaRPr lang="en-US" dirty="0"/>
          </a:p>
          <a:p>
            <a:r>
              <a:rPr lang="en-US" dirty="0"/>
              <a:t>During irradiation, fission gases are released from the kernel into the porous buffer layer. The pressure that is generated exerts tensile forces on the </a:t>
            </a:r>
            <a:r>
              <a:rPr lang="en-US" dirty="0" err="1"/>
              <a:t>SiC</a:t>
            </a:r>
            <a:r>
              <a:rPr lang="en-US" dirty="0"/>
              <a:t> layer of the particle</a:t>
            </a:r>
          </a:p>
          <a:p>
            <a:r>
              <a:rPr lang="en-US" dirty="0"/>
              <a:t>For UO2 kernels, there is also excess oxygen released during fission which will react with carbon from the buffer to form CO and CO2 gas</a:t>
            </a:r>
          </a:p>
          <a:p>
            <a:r>
              <a:rPr lang="en-US" dirty="0"/>
              <a:t>Particles are generally sized with a large enough buffer void volume to ensure that they do not fail by overpressure during irradiation</a:t>
            </a:r>
          </a:p>
          <a:p>
            <a:r>
              <a:rPr lang="en-US" dirty="0"/>
              <a:t>Particle failure is postulated to occur as a result of an insufficient or missing buffer layer that occurs during the coating process</a:t>
            </a:r>
          </a:p>
        </p:txBody>
      </p:sp>
      <p:pic>
        <p:nvPicPr>
          <p:cNvPr id="6" name="Content Placeholder 5">
            <a:extLst>
              <a:ext uri="{FF2B5EF4-FFF2-40B4-BE49-F238E27FC236}">
                <a16:creationId xmlns:a16="http://schemas.microsoft.com/office/drawing/2014/main" id="{5047C185-7858-2A44-8587-F6AE0F314EEB}"/>
              </a:ext>
            </a:extLst>
          </p:cNvPr>
          <p:cNvPicPr>
            <a:picLocks noGrp="1" noChangeAspect="1"/>
          </p:cNvPicPr>
          <p:nvPr>
            <p:ph sz="quarter" idx="4"/>
          </p:nvPr>
        </p:nvPicPr>
        <p:blipFill>
          <a:blip r:embed="rId2"/>
          <a:stretch>
            <a:fillRect/>
          </a:stretch>
        </p:blipFill>
        <p:spPr>
          <a:xfrm>
            <a:off x="7325957" y="2097741"/>
            <a:ext cx="3066470" cy="3504538"/>
          </a:xfrm>
          <a:prstGeom prst="rect">
            <a:avLst/>
          </a:prstGeom>
        </p:spPr>
      </p:pic>
      <p:sp>
        <p:nvSpPr>
          <p:cNvPr id="4" name="Slide Number Placeholder 3">
            <a:extLst>
              <a:ext uri="{FF2B5EF4-FFF2-40B4-BE49-F238E27FC236}">
                <a16:creationId xmlns:a16="http://schemas.microsoft.com/office/drawing/2014/main" id="{3964328A-2E9C-F045-8697-CE0204F1335C}"/>
              </a:ext>
            </a:extLst>
          </p:cNvPr>
          <p:cNvSpPr>
            <a:spLocks noGrp="1"/>
          </p:cNvSpPr>
          <p:nvPr>
            <p:ph type="sldNum" sz="quarter" idx="12"/>
          </p:nvPr>
        </p:nvSpPr>
        <p:spPr/>
        <p:txBody>
          <a:bodyPr/>
          <a:lstStyle/>
          <a:p>
            <a:pPr>
              <a:defRPr/>
            </a:pPr>
            <a:fld id="{BB5B94E0-5E06-6D42-A41D-50D581B40900}" type="slidenum">
              <a:rPr lang="en-US" smtClean="0"/>
              <a:pPr>
                <a:defRPr/>
              </a:pPr>
              <a:t>25</a:t>
            </a:fld>
            <a:endParaRPr lang="en-US"/>
          </a:p>
        </p:txBody>
      </p:sp>
    </p:spTree>
    <p:extLst>
      <p:ext uri="{BB962C8B-B14F-4D97-AF65-F5344CB8AC3E}">
        <p14:creationId xmlns:p14="http://schemas.microsoft.com/office/powerpoint/2010/main" val="42017929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A802F-574F-BD47-B6BC-E37CA402EE2D}"/>
              </a:ext>
            </a:extLst>
          </p:cNvPr>
          <p:cNvSpPr>
            <a:spLocks noGrp="1"/>
          </p:cNvSpPr>
          <p:nvPr>
            <p:ph type="title"/>
          </p:nvPr>
        </p:nvSpPr>
        <p:spPr/>
        <p:txBody>
          <a:bodyPr/>
          <a:lstStyle/>
          <a:p>
            <a:r>
              <a:rPr lang="en-US" dirty="0"/>
              <a:t>Fuel Failure Mechanisms</a:t>
            </a:r>
          </a:p>
        </p:txBody>
      </p:sp>
      <p:sp>
        <p:nvSpPr>
          <p:cNvPr id="3" name="Content Placeholder 2">
            <a:extLst>
              <a:ext uri="{FF2B5EF4-FFF2-40B4-BE49-F238E27FC236}">
                <a16:creationId xmlns:a16="http://schemas.microsoft.com/office/drawing/2014/main" id="{BA74BC48-27D6-1341-9229-7CD696CC4FA5}"/>
              </a:ext>
            </a:extLst>
          </p:cNvPr>
          <p:cNvSpPr>
            <a:spLocks noGrp="1"/>
          </p:cNvSpPr>
          <p:nvPr>
            <p:ph sz="half" idx="2"/>
          </p:nvPr>
        </p:nvSpPr>
        <p:spPr/>
        <p:txBody>
          <a:bodyPr>
            <a:normAutofit fontScale="55000" lnSpcReduction="20000"/>
          </a:bodyPr>
          <a:lstStyle/>
          <a:p>
            <a:r>
              <a:rPr lang="en-US" dirty="0"/>
              <a:t>Irradiation-induced </a:t>
            </a:r>
            <a:r>
              <a:rPr lang="en-US" dirty="0" err="1"/>
              <a:t>IPyC</a:t>
            </a:r>
            <a:r>
              <a:rPr lang="en-US" dirty="0"/>
              <a:t> cracking</a:t>
            </a:r>
          </a:p>
          <a:p>
            <a:pPr lvl="1"/>
            <a:endParaRPr lang="en-US" dirty="0"/>
          </a:p>
          <a:p>
            <a:r>
              <a:rPr lang="en-US" dirty="0"/>
              <a:t>Under irradiation, </a:t>
            </a:r>
            <a:r>
              <a:rPr lang="en-US" dirty="0" err="1"/>
              <a:t>pyrocarbon</a:t>
            </a:r>
            <a:r>
              <a:rPr lang="en-US" dirty="0"/>
              <a:t> (</a:t>
            </a:r>
            <a:r>
              <a:rPr lang="en-US" dirty="0" err="1"/>
              <a:t>PyC</a:t>
            </a:r>
            <a:r>
              <a:rPr lang="en-US" dirty="0"/>
              <a:t>) shrinks in both the radial and tangential directions</a:t>
            </a:r>
          </a:p>
          <a:p>
            <a:r>
              <a:rPr lang="en-US" dirty="0"/>
              <a:t>At modest fluences it begins to swell in the radial direction</a:t>
            </a:r>
          </a:p>
          <a:p>
            <a:r>
              <a:rPr lang="en-US" dirty="0"/>
              <a:t>This behavior puts the </a:t>
            </a:r>
            <a:r>
              <a:rPr lang="en-US" dirty="0" err="1"/>
              <a:t>PyC</a:t>
            </a:r>
            <a:r>
              <a:rPr lang="en-US" dirty="0"/>
              <a:t> layers into tension in the tangential direction</a:t>
            </a:r>
          </a:p>
          <a:p>
            <a:r>
              <a:rPr lang="en-US" dirty="0"/>
              <a:t>However, irradiation-induced creep works to relieve the tensile stress in the </a:t>
            </a:r>
            <a:r>
              <a:rPr lang="en-US" dirty="0" err="1"/>
              <a:t>PyC</a:t>
            </a:r>
            <a:r>
              <a:rPr lang="en-US" dirty="0"/>
              <a:t> layer</a:t>
            </a:r>
          </a:p>
          <a:p>
            <a:r>
              <a:rPr lang="en-US" dirty="0"/>
              <a:t>If the </a:t>
            </a:r>
            <a:r>
              <a:rPr lang="en-US" dirty="0" err="1"/>
              <a:t>PyC</a:t>
            </a:r>
            <a:r>
              <a:rPr lang="en-US" dirty="0"/>
              <a:t> is strongly attached to the </a:t>
            </a:r>
            <a:r>
              <a:rPr lang="en-US" dirty="0" err="1"/>
              <a:t>SiC</a:t>
            </a:r>
            <a:r>
              <a:rPr lang="en-US" dirty="0"/>
              <a:t> layer, the </a:t>
            </a:r>
            <a:r>
              <a:rPr lang="en-US" dirty="0" err="1"/>
              <a:t>PyC</a:t>
            </a:r>
            <a:r>
              <a:rPr lang="en-US" dirty="0"/>
              <a:t> shrinkage provides a strong compressive stress that offsets the tensile stresses generated by gas production in the kernel</a:t>
            </a:r>
          </a:p>
          <a:p>
            <a:pPr lvl="1"/>
            <a:endParaRPr lang="en-US" dirty="0"/>
          </a:p>
          <a:p>
            <a:endParaRPr lang="en-US" dirty="0"/>
          </a:p>
        </p:txBody>
      </p:sp>
      <p:pic>
        <p:nvPicPr>
          <p:cNvPr id="5" name="Content Placeholder 4">
            <a:extLst>
              <a:ext uri="{FF2B5EF4-FFF2-40B4-BE49-F238E27FC236}">
                <a16:creationId xmlns:a16="http://schemas.microsoft.com/office/drawing/2014/main" id="{CC2A1FB1-7994-D34B-98B0-299D22A86B87}"/>
              </a:ext>
            </a:extLst>
          </p:cNvPr>
          <p:cNvPicPr>
            <a:picLocks noGrp="1" noChangeAspect="1"/>
          </p:cNvPicPr>
          <p:nvPr>
            <p:ph sz="quarter" idx="4"/>
          </p:nvPr>
        </p:nvPicPr>
        <p:blipFill>
          <a:blip r:embed="rId2"/>
          <a:stretch>
            <a:fillRect/>
          </a:stretch>
        </p:blipFill>
        <p:spPr>
          <a:xfrm>
            <a:off x="7842324" y="4210846"/>
            <a:ext cx="2097743" cy="2333739"/>
          </a:xfrm>
          <a:prstGeom prst="rect">
            <a:avLst/>
          </a:prstGeom>
        </p:spPr>
      </p:pic>
      <p:pic>
        <p:nvPicPr>
          <p:cNvPr id="6" name="Picture 5">
            <a:extLst>
              <a:ext uri="{FF2B5EF4-FFF2-40B4-BE49-F238E27FC236}">
                <a16:creationId xmlns:a16="http://schemas.microsoft.com/office/drawing/2014/main" id="{DB38ED9C-D72C-A546-8F2F-26B2F1A243A0}"/>
              </a:ext>
            </a:extLst>
          </p:cNvPr>
          <p:cNvPicPr>
            <a:picLocks noChangeAspect="1"/>
          </p:cNvPicPr>
          <p:nvPr/>
        </p:nvPicPr>
        <p:blipFill>
          <a:blip r:embed="rId3"/>
          <a:stretch>
            <a:fillRect/>
          </a:stretch>
        </p:blipFill>
        <p:spPr>
          <a:xfrm>
            <a:off x="7842324" y="1935726"/>
            <a:ext cx="2102277" cy="2126167"/>
          </a:xfrm>
          <a:prstGeom prst="rect">
            <a:avLst/>
          </a:prstGeom>
        </p:spPr>
      </p:pic>
      <p:sp>
        <p:nvSpPr>
          <p:cNvPr id="4" name="Slide Number Placeholder 3">
            <a:extLst>
              <a:ext uri="{FF2B5EF4-FFF2-40B4-BE49-F238E27FC236}">
                <a16:creationId xmlns:a16="http://schemas.microsoft.com/office/drawing/2014/main" id="{0A7D6A03-CA85-BA49-BAA7-99EB5D13307D}"/>
              </a:ext>
            </a:extLst>
          </p:cNvPr>
          <p:cNvSpPr>
            <a:spLocks noGrp="1"/>
          </p:cNvSpPr>
          <p:nvPr>
            <p:ph type="sldNum" sz="quarter" idx="12"/>
          </p:nvPr>
        </p:nvSpPr>
        <p:spPr/>
        <p:txBody>
          <a:bodyPr/>
          <a:lstStyle/>
          <a:p>
            <a:pPr>
              <a:defRPr/>
            </a:pPr>
            <a:fld id="{BB5B94E0-5E06-6D42-A41D-50D581B40900}" type="slidenum">
              <a:rPr lang="en-US" smtClean="0"/>
              <a:pPr>
                <a:defRPr/>
              </a:pPr>
              <a:t>26</a:t>
            </a:fld>
            <a:endParaRPr lang="en-US"/>
          </a:p>
        </p:txBody>
      </p:sp>
    </p:spTree>
    <p:extLst>
      <p:ext uri="{BB962C8B-B14F-4D97-AF65-F5344CB8AC3E}">
        <p14:creationId xmlns:p14="http://schemas.microsoft.com/office/powerpoint/2010/main" val="3479042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E8CAE-34A1-6544-83BF-48DA2D46D245}"/>
              </a:ext>
            </a:extLst>
          </p:cNvPr>
          <p:cNvSpPr>
            <a:spLocks noGrp="1"/>
          </p:cNvSpPr>
          <p:nvPr>
            <p:ph type="title"/>
          </p:nvPr>
        </p:nvSpPr>
        <p:spPr/>
        <p:txBody>
          <a:bodyPr/>
          <a:lstStyle/>
          <a:p>
            <a:r>
              <a:rPr lang="en-US" dirty="0"/>
              <a:t>Fuel Failure Mechanisms</a:t>
            </a:r>
          </a:p>
        </p:txBody>
      </p:sp>
      <p:sp>
        <p:nvSpPr>
          <p:cNvPr id="3" name="Content Placeholder 2">
            <a:extLst>
              <a:ext uri="{FF2B5EF4-FFF2-40B4-BE49-F238E27FC236}">
                <a16:creationId xmlns:a16="http://schemas.microsoft.com/office/drawing/2014/main" id="{B0B25EB7-0A4E-CD4F-B6F7-AC217630F3D4}"/>
              </a:ext>
            </a:extLst>
          </p:cNvPr>
          <p:cNvSpPr>
            <a:spLocks noGrp="1"/>
          </p:cNvSpPr>
          <p:nvPr>
            <p:ph sz="half" idx="2"/>
          </p:nvPr>
        </p:nvSpPr>
        <p:spPr/>
        <p:txBody>
          <a:bodyPr/>
          <a:lstStyle/>
          <a:p>
            <a:r>
              <a:rPr lang="en-US" sz="1800" dirty="0"/>
              <a:t>Debonding between </a:t>
            </a:r>
            <a:r>
              <a:rPr lang="en-US" sz="1800" dirty="0" err="1"/>
              <a:t>IPyC</a:t>
            </a:r>
            <a:r>
              <a:rPr lang="en-US" sz="1800" dirty="0"/>
              <a:t> and </a:t>
            </a:r>
            <a:r>
              <a:rPr lang="en-US" sz="1800" dirty="0" err="1"/>
              <a:t>SiC</a:t>
            </a:r>
            <a:endParaRPr lang="en-US" sz="1800" dirty="0"/>
          </a:p>
          <a:p>
            <a:endParaRPr lang="en-US" sz="1800" dirty="0"/>
          </a:p>
          <a:p>
            <a:r>
              <a:rPr lang="en-US" sz="1800" dirty="0"/>
              <a:t>The debonding is related to the strength of the </a:t>
            </a:r>
            <a:r>
              <a:rPr lang="en-US" sz="1800" dirty="0" err="1"/>
              <a:t>IPyC</a:t>
            </a:r>
            <a:r>
              <a:rPr lang="en-US" sz="1800" dirty="0"/>
              <a:t>/</a:t>
            </a:r>
            <a:r>
              <a:rPr lang="en-US" sz="1800" dirty="0" err="1"/>
              <a:t>SiC</a:t>
            </a:r>
            <a:r>
              <a:rPr lang="en-US" sz="1800" dirty="0"/>
              <a:t> interface</a:t>
            </a:r>
          </a:p>
          <a:p>
            <a:r>
              <a:rPr lang="en-US" sz="1800" dirty="0"/>
              <a:t>Weakly bonded coating layers can partially detach because of the tensile stresses generated by the </a:t>
            </a:r>
            <a:r>
              <a:rPr lang="en-US" sz="1800" dirty="0" err="1"/>
              <a:t>IPyC</a:t>
            </a:r>
            <a:r>
              <a:rPr lang="en-US" sz="1800" dirty="0"/>
              <a:t> shrinkage under irradiation</a:t>
            </a:r>
          </a:p>
          <a:p>
            <a:r>
              <a:rPr lang="en-US" sz="1800" dirty="0"/>
              <a:t>A particle for which partial debonding of the </a:t>
            </a:r>
            <a:r>
              <a:rPr lang="en-US" sz="1800" dirty="0" err="1"/>
              <a:t>IPyC</a:t>
            </a:r>
            <a:r>
              <a:rPr lang="en-US" sz="1800" dirty="0"/>
              <a:t> from the </a:t>
            </a:r>
            <a:r>
              <a:rPr lang="en-US" sz="1800" dirty="0" err="1"/>
              <a:t>SiC</a:t>
            </a:r>
            <a:r>
              <a:rPr lang="en-US" sz="1800" dirty="0"/>
              <a:t> has occurred can develop relatively large tensile stresses in the </a:t>
            </a:r>
            <a:r>
              <a:rPr lang="en-US" sz="1800" dirty="0" err="1"/>
              <a:t>SiC</a:t>
            </a:r>
            <a:endParaRPr lang="en-US" sz="1800" dirty="0"/>
          </a:p>
          <a:p>
            <a:r>
              <a:rPr lang="en-US" sz="1800" dirty="0"/>
              <a:t>Irradiation induced creep relieves the stress at longer times</a:t>
            </a:r>
          </a:p>
          <a:p>
            <a:endParaRPr lang="en-US" sz="1800" dirty="0"/>
          </a:p>
          <a:p>
            <a:endParaRPr lang="en-US" sz="1800" dirty="0"/>
          </a:p>
          <a:p>
            <a:endParaRPr lang="en-US" sz="1800" dirty="0"/>
          </a:p>
        </p:txBody>
      </p:sp>
      <p:pic>
        <p:nvPicPr>
          <p:cNvPr id="5" name="Content Placeholder 4">
            <a:extLst>
              <a:ext uri="{FF2B5EF4-FFF2-40B4-BE49-F238E27FC236}">
                <a16:creationId xmlns:a16="http://schemas.microsoft.com/office/drawing/2014/main" id="{B5883F4F-B0F5-8745-A771-99513B518678}"/>
              </a:ext>
            </a:extLst>
          </p:cNvPr>
          <p:cNvPicPr>
            <a:picLocks noGrp="1" noChangeAspect="1"/>
          </p:cNvPicPr>
          <p:nvPr>
            <p:ph sz="quarter" idx="4"/>
          </p:nvPr>
        </p:nvPicPr>
        <p:blipFill>
          <a:blip r:embed="rId3" cstate="email">
            <a:extLst>
              <a:ext uri="{28A0092B-C50C-407E-A947-70E740481C1C}">
                <a14:useLocalDpi xmlns:a14="http://schemas.microsoft.com/office/drawing/2010/main"/>
              </a:ext>
            </a:extLst>
          </a:blip>
          <a:stretch>
            <a:fillRect/>
          </a:stretch>
        </p:blipFill>
        <p:spPr>
          <a:xfrm>
            <a:off x="7184259" y="2174875"/>
            <a:ext cx="3406719" cy="3951288"/>
          </a:xfrm>
          <a:prstGeom prst="rect">
            <a:avLst/>
          </a:prstGeom>
        </p:spPr>
      </p:pic>
      <p:sp>
        <p:nvSpPr>
          <p:cNvPr id="4" name="Slide Number Placeholder 3">
            <a:extLst>
              <a:ext uri="{FF2B5EF4-FFF2-40B4-BE49-F238E27FC236}">
                <a16:creationId xmlns:a16="http://schemas.microsoft.com/office/drawing/2014/main" id="{D2EB628F-36CD-534E-8483-8D8150E2C138}"/>
              </a:ext>
            </a:extLst>
          </p:cNvPr>
          <p:cNvSpPr>
            <a:spLocks noGrp="1"/>
          </p:cNvSpPr>
          <p:nvPr>
            <p:ph type="sldNum" sz="quarter" idx="12"/>
          </p:nvPr>
        </p:nvSpPr>
        <p:spPr/>
        <p:txBody>
          <a:bodyPr/>
          <a:lstStyle/>
          <a:p>
            <a:pPr>
              <a:defRPr/>
            </a:pPr>
            <a:fld id="{BB5B94E0-5E06-6D42-A41D-50D581B40900}" type="slidenum">
              <a:rPr lang="en-US" smtClean="0"/>
              <a:pPr>
                <a:defRPr/>
              </a:pPr>
              <a:t>27</a:t>
            </a:fld>
            <a:endParaRPr lang="en-US"/>
          </a:p>
        </p:txBody>
      </p:sp>
    </p:spTree>
    <p:extLst>
      <p:ext uri="{BB962C8B-B14F-4D97-AF65-F5344CB8AC3E}">
        <p14:creationId xmlns:p14="http://schemas.microsoft.com/office/powerpoint/2010/main" val="23641806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E8CAE-34A1-6544-83BF-48DA2D46D245}"/>
              </a:ext>
            </a:extLst>
          </p:cNvPr>
          <p:cNvSpPr>
            <a:spLocks noGrp="1"/>
          </p:cNvSpPr>
          <p:nvPr>
            <p:ph type="title"/>
          </p:nvPr>
        </p:nvSpPr>
        <p:spPr/>
        <p:txBody>
          <a:bodyPr/>
          <a:lstStyle/>
          <a:p>
            <a:r>
              <a:rPr lang="en-US" dirty="0"/>
              <a:t>Fuel Failure Mechanisms</a:t>
            </a:r>
          </a:p>
        </p:txBody>
      </p:sp>
      <p:sp>
        <p:nvSpPr>
          <p:cNvPr id="3" name="Content Placeholder 2">
            <a:extLst>
              <a:ext uri="{FF2B5EF4-FFF2-40B4-BE49-F238E27FC236}">
                <a16:creationId xmlns:a16="http://schemas.microsoft.com/office/drawing/2014/main" id="{B0B25EB7-0A4E-CD4F-B6F7-AC217630F3D4}"/>
              </a:ext>
            </a:extLst>
          </p:cNvPr>
          <p:cNvSpPr>
            <a:spLocks noGrp="1"/>
          </p:cNvSpPr>
          <p:nvPr>
            <p:ph sz="half" idx="2"/>
          </p:nvPr>
        </p:nvSpPr>
        <p:spPr>
          <a:xfrm>
            <a:off x="609600" y="2174875"/>
            <a:ext cx="6232264" cy="3951288"/>
          </a:xfrm>
        </p:spPr>
        <p:txBody>
          <a:bodyPr/>
          <a:lstStyle/>
          <a:p>
            <a:r>
              <a:rPr lang="en-US" sz="1800" dirty="0"/>
              <a:t>Kernel migration</a:t>
            </a:r>
          </a:p>
          <a:p>
            <a:endParaRPr lang="en-US" sz="1800" dirty="0"/>
          </a:p>
          <a:p>
            <a:r>
              <a:rPr lang="en-US" sz="1800" dirty="0"/>
              <a:t>Kernel migration is defined simply as movement of the kernel toward the TRISO-coating, which can lead to the kernel penetrating the TRISO-coating</a:t>
            </a:r>
          </a:p>
          <a:p>
            <a:r>
              <a:rPr lang="en-US" sz="1800" dirty="0"/>
              <a:t>Kernel migration is associated with carbon transport in the particle in the presence of a temperature gradient</a:t>
            </a:r>
          </a:p>
          <a:p>
            <a:r>
              <a:rPr lang="en-US" sz="1800" dirty="0"/>
              <a:t>A thermal gradient generates different equilibrium conditions for C, UO2, CO and CO2 at either side of the particle</a:t>
            </a:r>
          </a:p>
          <a:p>
            <a:r>
              <a:rPr lang="en-US" sz="1800" dirty="0"/>
              <a:t>Carbon diffuses up the temperature gradient, the kernel diffuses down</a:t>
            </a:r>
          </a:p>
          <a:p>
            <a:endParaRPr lang="en-US" sz="1800" dirty="0"/>
          </a:p>
          <a:p>
            <a:endParaRPr lang="en-US" sz="1800" dirty="0"/>
          </a:p>
        </p:txBody>
      </p:sp>
      <p:pic>
        <p:nvPicPr>
          <p:cNvPr id="5" name="Content Placeholder 4">
            <a:extLst>
              <a:ext uri="{FF2B5EF4-FFF2-40B4-BE49-F238E27FC236}">
                <a16:creationId xmlns:a16="http://schemas.microsoft.com/office/drawing/2014/main" id="{F8E672AF-DC63-D44E-A834-EB1FEAAC3A8D}"/>
              </a:ext>
            </a:extLst>
          </p:cNvPr>
          <p:cNvPicPr>
            <a:picLocks noGrp="1" noChangeAspect="1"/>
          </p:cNvPicPr>
          <p:nvPr>
            <p:ph sz="quarter" idx="4"/>
          </p:nvPr>
        </p:nvPicPr>
        <p:blipFill>
          <a:blip r:embed="rId2"/>
          <a:stretch>
            <a:fillRect/>
          </a:stretch>
        </p:blipFill>
        <p:spPr>
          <a:xfrm>
            <a:off x="7210696" y="2454296"/>
            <a:ext cx="3030584" cy="2872467"/>
          </a:xfrm>
          <a:prstGeom prst="rect">
            <a:avLst/>
          </a:prstGeom>
        </p:spPr>
      </p:pic>
      <p:sp>
        <p:nvSpPr>
          <p:cNvPr id="4" name="Slide Number Placeholder 3">
            <a:extLst>
              <a:ext uri="{FF2B5EF4-FFF2-40B4-BE49-F238E27FC236}">
                <a16:creationId xmlns:a16="http://schemas.microsoft.com/office/drawing/2014/main" id="{1BB0FCF3-4B4C-D542-83B1-C5E74F43A3AE}"/>
              </a:ext>
            </a:extLst>
          </p:cNvPr>
          <p:cNvSpPr>
            <a:spLocks noGrp="1"/>
          </p:cNvSpPr>
          <p:nvPr>
            <p:ph type="sldNum" sz="quarter" idx="12"/>
          </p:nvPr>
        </p:nvSpPr>
        <p:spPr/>
        <p:txBody>
          <a:bodyPr/>
          <a:lstStyle/>
          <a:p>
            <a:pPr>
              <a:defRPr/>
            </a:pPr>
            <a:fld id="{BB5B94E0-5E06-6D42-A41D-50D581B40900}" type="slidenum">
              <a:rPr lang="en-US" smtClean="0"/>
              <a:pPr>
                <a:defRPr/>
              </a:pPr>
              <a:t>28</a:t>
            </a:fld>
            <a:endParaRPr lang="en-US"/>
          </a:p>
        </p:txBody>
      </p:sp>
    </p:spTree>
    <p:extLst>
      <p:ext uri="{BB962C8B-B14F-4D97-AF65-F5344CB8AC3E}">
        <p14:creationId xmlns:p14="http://schemas.microsoft.com/office/powerpoint/2010/main" val="35491016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E8CAE-34A1-6544-83BF-48DA2D46D245}"/>
              </a:ext>
            </a:extLst>
          </p:cNvPr>
          <p:cNvSpPr>
            <a:spLocks noGrp="1"/>
          </p:cNvSpPr>
          <p:nvPr>
            <p:ph type="title"/>
          </p:nvPr>
        </p:nvSpPr>
        <p:spPr/>
        <p:txBody>
          <a:bodyPr/>
          <a:lstStyle/>
          <a:p>
            <a:r>
              <a:rPr lang="en-US" dirty="0"/>
              <a:t>Fuel Failure Mechanisms</a:t>
            </a:r>
          </a:p>
        </p:txBody>
      </p:sp>
      <p:sp>
        <p:nvSpPr>
          <p:cNvPr id="3" name="Content Placeholder 2">
            <a:extLst>
              <a:ext uri="{FF2B5EF4-FFF2-40B4-BE49-F238E27FC236}">
                <a16:creationId xmlns:a16="http://schemas.microsoft.com/office/drawing/2014/main" id="{B0B25EB7-0A4E-CD4F-B6F7-AC217630F3D4}"/>
              </a:ext>
            </a:extLst>
          </p:cNvPr>
          <p:cNvSpPr>
            <a:spLocks noGrp="1"/>
          </p:cNvSpPr>
          <p:nvPr>
            <p:ph sz="half" idx="2"/>
          </p:nvPr>
        </p:nvSpPr>
        <p:spPr/>
        <p:txBody>
          <a:bodyPr/>
          <a:lstStyle/>
          <a:p>
            <a:r>
              <a:rPr lang="en-US" sz="1800" dirty="0"/>
              <a:t>Fission product attack</a:t>
            </a:r>
          </a:p>
          <a:p>
            <a:endParaRPr lang="en-US" sz="1800" dirty="0"/>
          </a:p>
          <a:p>
            <a:r>
              <a:rPr lang="en-US" sz="1800" dirty="0"/>
              <a:t>Fission products can be transported from the kernel to the inner surface of the </a:t>
            </a:r>
            <a:r>
              <a:rPr lang="en-US" sz="1800" dirty="0" err="1"/>
              <a:t>SiC</a:t>
            </a:r>
            <a:r>
              <a:rPr lang="en-US" sz="1800" dirty="0"/>
              <a:t> where they interact and can damage and potentially fail the </a:t>
            </a:r>
            <a:r>
              <a:rPr lang="en-US" sz="1800" dirty="0" err="1"/>
              <a:t>SiC</a:t>
            </a:r>
            <a:r>
              <a:rPr lang="en-US" sz="1800" dirty="0"/>
              <a:t> layer</a:t>
            </a:r>
          </a:p>
          <a:p>
            <a:r>
              <a:rPr lang="en-US" sz="1800" dirty="0"/>
              <a:t>This is more of an issue in UC kernels</a:t>
            </a:r>
          </a:p>
          <a:p>
            <a:r>
              <a:rPr lang="en-US" sz="1800" dirty="0"/>
              <a:t>In UCO kernels, the </a:t>
            </a:r>
            <a:r>
              <a:rPr lang="en-US" sz="1800" dirty="0" err="1"/>
              <a:t>oxycarbide</a:t>
            </a:r>
            <a:r>
              <a:rPr lang="en-US" sz="1800" dirty="0"/>
              <a:t> form of the kernel generally ties up all but the noble fission products (e.g., </a:t>
            </a:r>
            <a:r>
              <a:rPr lang="en-US" sz="1800" dirty="0" err="1"/>
              <a:t>Pd</a:t>
            </a:r>
            <a:r>
              <a:rPr lang="en-US" sz="1800" dirty="0"/>
              <a:t>) as either carbides or oxides, which tend to limit their mobility in the UCO system</a:t>
            </a:r>
          </a:p>
          <a:p>
            <a:r>
              <a:rPr lang="en-US" sz="1800" dirty="0"/>
              <a:t>However, </a:t>
            </a:r>
            <a:r>
              <a:rPr lang="en-US" sz="1800" dirty="0" err="1"/>
              <a:t>Pd</a:t>
            </a:r>
            <a:r>
              <a:rPr lang="en-US" sz="1800" dirty="0"/>
              <a:t> and Ag transport have still been observed in UCO coated particle fuel</a:t>
            </a:r>
          </a:p>
          <a:p>
            <a:endParaRPr lang="en-US" sz="1800" dirty="0"/>
          </a:p>
        </p:txBody>
      </p:sp>
      <p:pic>
        <p:nvPicPr>
          <p:cNvPr id="5" name="Content Placeholder 4">
            <a:extLst>
              <a:ext uri="{FF2B5EF4-FFF2-40B4-BE49-F238E27FC236}">
                <a16:creationId xmlns:a16="http://schemas.microsoft.com/office/drawing/2014/main" id="{B8260C2C-8161-EA44-A946-BF441B273DBD}"/>
              </a:ext>
            </a:extLst>
          </p:cNvPr>
          <p:cNvPicPr>
            <a:picLocks noGrp="1" noChangeAspect="1"/>
          </p:cNvPicPr>
          <p:nvPr>
            <p:ph sz="quarter" idx="4"/>
          </p:nvPr>
        </p:nvPicPr>
        <p:blipFill>
          <a:blip r:embed="rId2"/>
          <a:stretch>
            <a:fillRect/>
          </a:stretch>
        </p:blipFill>
        <p:spPr>
          <a:xfrm>
            <a:off x="7281964" y="2527974"/>
            <a:ext cx="2690373" cy="3245089"/>
          </a:xfrm>
          <a:prstGeom prst="rect">
            <a:avLst/>
          </a:prstGeom>
        </p:spPr>
      </p:pic>
      <p:sp>
        <p:nvSpPr>
          <p:cNvPr id="4" name="Slide Number Placeholder 3">
            <a:extLst>
              <a:ext uri="{FF2B5EF4-FFF2-40B4-BE49-F238E27FC236}">
                <a16:creationId xmlns:a16="http://schemas.microsoft.com/office/drawing/2014/main" id="{DF451ABA-EFF5-9E42-B712-2213D210CB35}"/>
              </a:ext>
            </a:extLst>
          </p:cNvPr>
          <p:cNvSpPr>
            <a:spLocks noGrp="1"/>
          </p:cNvSpPr>
          <p:nvPr>
            <p:ph type="sldNum" sz="quarter" idx="12"/>
          </p:nvPr>
        </p:nvSpPr>
        <p:spPr/>
        <p:txBody>
          <a:bodyPr/>
          <a:lstStyle/>
          <a:p>
            <a:pPr>
              <a:defRPr/>
            </a:pPr>
            <a:fld id="{BB5B94E0-5E06-6D42-A41D-50D581B40900}" type="slidenum">
              <a:rPr lang="en-US" smtClean="0"/>
              <a:pPr>
                <a:defRPr/>
              </a:pPr>
              <a:t>29</a:t>
            </a:fld>
            <a:endParaRPr lang="en-US"/>
          </a:p>
        </p:txBody>
      </p:sp>
    </p:spTree>
    <p:extLst>
      <p:ext uri="{BB962C8B-B14F-4D97-AF65-F5344CB8AC3E}">
        <p14:creationId xmlns:p14="http://schemas.microsoft.com/office/powerpoint/2010/main" val="157138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4432D-2BE7-1146-8D26-7940FE36C43D}"/>
              </a:ext>
            </a:extLst>
          </p:cNvPr>
          <p:cNvSpPr>
            <a:spLocks noGrp="1"/>
          </p:cNvSpPr>
          <p:nvPr>
            <p:ph type="title"/>
          </p:nvPr>
        </p:nvSpPr>
        <p:spPr/>
        <p:txBody>
          <a:bodyPr/>
          <a:lstStyle/>
          <a:p>
            <a:r>
              <a:rPr lang="en-US" dirty="0"/>
              <a:t>Interstitials in Graphite</a:t>
            </a:r>
          </a:p>
        </p:txBody>
      </p:sp>
      <p:sp>
        <p:nvSpPr>
          <p:cNvPr id="3" name="Content Placeholder 2">
            <a:extLst>
              <a:ext uri="{FF2B5EF4-FFF2-40B4-BE49-F238E27FC236}">
                <a16:creationId xmlns:a16="http://schemas.microsoft.com/office/drawing/2014/main" id="{C6FFB0D5-E317-DB4C-B577-18052EBA0AF6}"/>
              </a:ext>
            </a:extLst>
          </p:cNvPr>
          <p:cNvSpPr>
            <a:spLocks noGrp="1"/>
          </p:cNvSpPr>
          <p:nvPr>
            <p:ph sz="half" idx="1"/>
          </p:nvPr>
        </p:nvSpPr>
        <p:spPr>
          <a:xfrm>
            <a:off x="609600" y="1968503"/>
            <a:ext cx="5673155" cy="4157663"/>
          </a:xfrm>
        </p:spPr>
        <p:txBody>
          <a:bodyPr/>
          <a:lstStyle/>
          <a:p>
            <a:r>
              <a:rPr lang="en-US" sz="2200" dirty="0"/>
              <a:t>The interstitial atom prefers to form a bridge-like structure on the graphene surface</a:t>
            </a:r>
          </a:p>
          <a:p>
            <a:r>
              <a:rPr lang="en-US" sz="2200" dirty="0"/>
              <a:t>Repelling the two graphene sheets increases </a:t>
            </a:r>
            <a:r>
              <a:rPr lang="en-US" sz="2200" i="1" dirty="0"/>
              <a:t>c</a:t>
            </a:r>
            <a:r>
              <a:rPr lang="en-US" sz="2200" dirty="0"/>
              <a:t>, yielding a corresponding contraction in </a:t>
            </a:r>
            <a:r>
              <a:rPr lang="en-US" sz="2200" i="1" dirty="0"/>
              <a:t>a</a:t>
            </a:r>
          </a:p>
          <a:p>
            <a:r>
              <a:rPr lang="en-US" sz="2200" dirty="0"/>
              <a:t>Vacancies shrink the basal plane, further reducing </a:t>
            </a:r>
            <a:r>
              <a:rPr lang="en-US" sz="2200" i="1" dirty="0"/>
              <a:t>a</a:t>
            </a:r>
          </a:p>
          <a:p>
            <a:r>
              <a:rPr lang="en-US" sz="2200" dirty="0"/>
              <a:t>Turnaround occurs when the matrix can no longer accommodate the defect-induced dimensional change</a:t>
            </a:r>
          </a:p>
          <a:p>
            <a:endParaRPr lang="en-US" sz="2200" dirty="0"/>
          </a:p>
          <a:p>
            <a:endParaRPr lang="en-US" sz="2200" dirty="0"/>
          </a:p>
        </p:txBody>
      </p:sp>
      <p:pic>
        <p:nvPicPr>
          <p:cNvPr id="7" name="Picture 6">
            <a:extLst>
              <a:ext uri="{FF2B5EF4-FFF2-40B4-BE49-F238E27FC236}">
                <a16:creationId xmlns:a16="http://schemas.microsoft.com/office/drawing/2014/main" id="{F648E3BF-F589-EA41-A0FF-6B7DEAF24D2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288383" y="2238783"/>
            <a:ext cx="2703610" cy="1322917"/>
          </a:xfrm>
          <a:prstGeom prst="rect">
            <a:avLst/>
          </a:prstGeom>
        </p:spPr>
      </p:pic>
      <p:sp>
        <p:nvSpPr>
          <p:cNvPr id="4" name="Slide Number Placeholder 3">
            <a:extLst>
              <a:ext uri="{FF2B5EF4-FFF2-40B4-BE49-F238E27FC236}">
                <a16:creationId xmlns:a16="http://schemas.microsoft.com/office/drawing/2014/main" id="{84BA2553-D263-6E49-87D2-AE7148064574}"/>
              </a:ext>
            </a:extLst>
          </p:cNvPr>
          <p:cNvSpPr>
            <a:spLocks noGrp="1"/>
          </p:cNvSpPr>
          <p:nvPr>
            <p:ph type="sldNum" sz="quarter" idx="12"/>
          </p:nvPr>
        </p:nvSpPr>
        <p:spPr/>
        <p:txBody>
          <a:bodyPr/>
          <a:lstStyle/>
          <a:p>
            <a:pPr>
              <a:defRPr/>
            </a:pPr>
            <a:fld id="{EC35E9FC-F6D5-0349-BBED-EA7D7A9BC49B}" type="slidenum">
              <a:rPr lang="en-US" smtClean="0"/>
              <a:pPr>
                <a:defRPr/>
              </a:pPr>
              <a:t>3</a:t>
            </a:fld>
            <a:endParaRPr lang="en-US"/>
          </a:p>
        </p:txBody>
      </p:sp>
      <p:pic>
        <p:nvPicPr>
          <p:cNvPr id="10" name="Content Placeholder 9">
            <a:extLst>
              <a:ext uri="{FF2B5EF4-FFF2-40B4-BE49-F238E27FC236}">
                <a16:creationId xmlns:a16="http://schemas.microsoft.com/office/drawing/2014/main" id="{B0FFA22C-BC95-5840-9ABE-FA443EDFF793}"/>
              </a:ext>
            </a:extLst>
          </p:cNvPr>
          <p:cNvPicPr>
            <a:picLocks noGrp="1" noChangeAspect="1"/>
          </p:cNvPicPr>
          <p:nvPr>
            <p:ph sz="half" idx="2"/>
          </p:nvPr>
        </p:nvPicPr>
        <p:blipFill>
          <a:blip r:embed="rId3"/>
          <a:stretch>
            <a:fillRect/>
          </a:stretch>
        </p:blipFill>
        <p:spPr>
          <a:xfrm>
            <a:off x="6197602" y="3738413"/>
            <a:ext cx="5384800" cy="2441226"/>
          </a:xfrm>
          <a:prstGeom prst="rect">
            <a:avLst/>
          </a:prstGeom>
        </p:spPr>
      </p:pic>
      <p:pic>
        <p:nvPicPr>
          <p:cNvPr id="11" name="Content Placeholder 5">
            <a:extLst>
              <a:ext uri="{FF2B5EF4-FFF2-40B4-BE49-F238E27FC236}">
                <a16:creationId xmlns:a16="http://schemas.microsoft.com/office/drawing/2014/main" id="{4BDB920F-19EE-CA4A-AA3B-FF89C8399AB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auto">
          <a:xfrm>
            <a:off x="8997621" y="1787153"/>
            <a:ext cx="2878762" cy="2032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15693542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E8CAE-34A1-6544-83BF-48DA2D46D245}"/>
              </a:ext>
            </a:extLst>
          </p:cNvPr>
          <p:cNvSpPr>
            <a:spLocks noGrp="1"/>
          </p:cNvSpPr>
          <p:nvPr>
            <p:ph type="title"/>
          </p:nvPr>
        </p:nvSpPr>
        <p:spPr/>
        <p:txBody>
          <a:bodyPr/>
          <a:lstStyle/>
          <a:p>
            <a:r>
              <a:rPr lang="en-US" dirty="0"/>
              <a:t>Fuel Failure Mechanisms</a:t>
            </a:r>
          </a:p>
        </p:txBody>
      </p:sp>
      <p:sp>
        <p:nvSpPr>
          <p:cNvPr id="3" name="Content Placeholder 2">
            <a:extLst>
              <a:ext uri="{FF2B5EF4-FFF2-40B4-BE49-F238E27FC236}">
                <a16:creationId xmlns:a16="http://schemas.microsoft.com/office/drawing/2014/main" id="{B0B25EB7-0A4E-CD4F-B6F7-AC217630F3D4}"/>
              </a:ext>
            </a:extLst>
          </p:cNvPr>
          <p:cNvSpPr>
            <a:spLocks noGrp="1"/>
          </p:cNvSpPr>
          <p:nvPr>
            <p:ph sz="half" idx="2"/>
          </p:nvPr>
        </p:nvSpPr>
        <p:spPr/>
        <p:txBody>
          <a:bodyPr/>
          <a:lstStyle/>
          <a:p>
            <a:r>
              <a:rPr lang="en-US" sz="1800" dirty="0"/>
              <a:t>Matrix-</a:t>
            </a:r>
            <a:r>
              <a:rPr lang="en-US" sz="1800" dirty="0" err="1"/>
              <a:t>OPyC</a:t>
            </a:r>
            <a:r>
              <a:rPr lang="en-US" sz="1800" dirty="0"/>
              <a:t> interactions and </a:t>
            </a:r>
            <a:r>
              <a:rPr lang="en-US" sz="1800" dirty="0" err="1"/>
              <a:t>OPyC</a:t>
            </a:r>
            <a:r>
              <a:rPr lang="en-US" sz="1800" dirty="0"/>
              <a:t> irradiation-induced cracking</a:t>
            </a:r>
          </a:p>
          <a:p>
            <a:endParaRPr lang="en-US" sz="1800" dirty="0"/>
          </a:p>
          <a:p>
            <a:r>
              <a:rPr lang="en-US" sz="1800" dirty="0"/>
              <a:t>During manufacture, infiltration of the liquid graphitic matrix into the porosity of </a:t>
            </a:r>
            <a:r>
              <a:rPr lang="en-US" sz="1800" dirty="0" err="1"/>
              <a:t>OPyC</a:t>
            </a:r>
            <a:r>
              <a:rPr lang="en-US" sz="1800" dirty="0"/>
              <a:t> caused mechanical weakening </a:t>
            </a:r>
          </a:p>
          <a:p>
            <a:r>
              <a:rPr lang="en-US" sz="1800" dirty="0"/>
              <a:t>During subsequent dimensional change under irradiation this caused </a:t>
            </a:r>
            <a:r>
              <a:rPr lang="en-US" sz="1800" dirty="0" err="1"/>
              <a:t>OPyC</a:t>
            </a:r>
            <a:r>
              <a:rPr lang="en-US" sz="1800" dirty="0"/>
              <a:t> layer to fail by cracking and debonding from the </a:t>
            </a:r>
            <a:r>
              <a:rPr lang="en-US" sz="1800" dirty="0" err="1"/>
              <a:t>SiC</a:t>
            </a:r>
            <a:r>
              <a:rPr lang="en-US" sz="1800" dirty="0"/>
              <a:t> layer</a:t>
            </a:r>
          </a:p>
          <a:p>
            <a:r>
              <a:rPr lang="en-US" sz="1800" dirty="0"/>
              <a:t>This has largely been addressed through specifications on the matrix material and on the microstructure of the </a:t>
            </a:r>
            <a:r>
              <a:rPr lang="en-US" sz="1800" dirty="0" err="1"/>
              <a:t>OPyC</a:t>
            </a:r>
            <a:endParaRPr lang="en-US" sz="1800" dirty="0"/>
          </a:p>
          <a:p>
            <a:endParaRPr lang="en-US" sz="1800" dirty="0"/>
          </a:p>
        </p:txBody>
      </p:sp>
      <p:sp>
        <p:nvSpPr>
          <p:cNvPr id="4" name="Content Placeholder 3">
            <a:extLst>
              <a:ext uri="{FF2B5EF4-FFF2-40B4-BE49-F238E27FC236}">
                <a16:creationId xmlns:a16="http://schemas.microsoft.com/office/drawing/2014/main" id="{F621EDB2-9AF0-7940-A227-F302492C2605}"/>
              </a:ext>
            </a:extLst>
          </p:cNvPr>
          <p:cNvSpPr>
            <a:spLocks noGrp="1"/>
          </p:cNvSpPr>
          <p:nvPr>
            <p:ph sz="quarter" idx="4"/>
          </p:nvPr>
        </p:nvSpPr>
        <p:spPr/>
        <p:txBody>
          <a:bodyPr/>
          <a:lstStyle/>
          <a:p>
            <a:r>
              <a:rPr lang="en-US" sz="1800" dirty="0"/>
              <a:t>Non-retentive </a:t>
            </a:r>
            <a:r>
              <a:rPr lang="en-US" sz="1800" dirty="0" err="1"/>
              <a:t>SiC</a:t>
            </a:r>
            <a:endParaRPr lang="en-US" sz="1800" dirty="0"/>
          </a:p>
          <a:p>
            <a:endParaRPr lang="en-US" sz="1800" dirty="0"/>
          </a:p>
          <a:p>
            <a:r>
              <a:rPr lang="en-US" sz="1800" dirty="0"/>
              <a:t>There are situations where the </a:t>
            </a:r>
            <a:r>
              <a:rPr lang="en-US" sz="1800" dirty="0" err="1"/>
              <a:t>SiC</a:t>
            </a:r>
            <a:r>
              <a:rPr lang="en-US" sz="1800" dirty="0"/>
              <a:t> layer becomes functionally failed or degraded in some way and is no longer retentive of fission products</a:t>
            </a:r>
          </a:p>
          <a:p>
            <a:r>
              <a:rPr lang="en-US" sz="1800" dirty="0"/>
              <a:t>Diffusive release through intact layers</a:t>
            </a:r>
          </a:p>
          <a:p>
            <a:pPr lvl="1"/>
            <a:r>
              <a:rPr lang="en-US" sz="1300" dirty="0"/>
              <a:t>If fuel temperatures during normal operation approach 1300C, then some of the fission products that are usually retained by the TRISO coating (e.g., cesium) will be able to diffuse out of the particle during normal operation</a:t>
            </a:r>
          </a:p>
          <a:p>
            <a:r>
              <a:rPr lang="en-US" sz="1800" dirty="0" err="1"/>
              <a:t>SiC</a:t>
            </a:r>
            <a:r>
              <a:rPr lang="en-US" sz="1800" dirty="0"/>
              <a:t> degradation resulting in permeability</a:t>
            </a:r>
          </a:p>
          <a:p>
            <a:pPr lvl="1"/>
            <a:r>
              <a:rPr lang="en-US" sz="1300" dirty="0"/>
              <a:t>Cesium attack of the </a:t>
            </a:r>
            <a:r>
              <a:rPr lang="en-US" sz="1300" dirty="0" err="1"/>
              <a:t>SiC</a:t>
            </a:r>
            <a:r>
              <a:rPr lang="en-US" sz="1300" dirty="0"/>
              <a:t> and/or CO corrosion of the </a:t>
            </a:r>
            <a:r>
              <a:rPr lang="en-US" sz="1300" dirty="0" err="1"/>
              <a:t>SiC</a:t>
            </a:r>
            <a:r>
              <a:rPr lang="en-US" sz="1300" dirty="0"/>
              <a:t> can allow fission products to be released at high burnup</a:t>
            </a:r>
          </a:p>
          <a:p>
            <a:pPr lvl="1"/>
            <a:endParaRPr lang="en-US" sz="1267" dirty="0"/>
          </a:p>
          <a:p>
            <a:endParaRPr lang="en-US" sz="1800" dirty="0"/>
          </a:p>
        </p:txBody>
      </p:sp>
      <p:sp>
        <p:nvSpPr>
          <p:cNvPr id="5" name="Slide Number Placeholder 4">
            <a:extLst>
              <a:ext uri="{FF2B5EF4-FFF2-40B4-BE49-F238E27FC236}">
                <a16:creationId xmlns:a16="http://schemas.microsoft.com/office/drawing/2014/main" id="{E696E9B5-B51E-1041-8557-2FAEE88F01DE}"/>
              </a:ext>
            </a:extLst>
          </p:cNvPr>
          <p:cNvSpPr>
            <a:spLocks noGrp="1"/>
          </p:cNvSpPr>
          <p:nvPr>
            <p:ph type="sldNum" sz="quarter" idx="12"/>
          </p:nvPr>
        </p:nvSpPr>
        <p:spPr/>
        <p:txBody>
          <a:bodyPr/>
          <a:lstStyle/>
          <a:p>
            <a:pPr>
              <a:defRPr/>
            </a:pPr>
            <a:fld id="{BB5B94E0-5E06-6D42-A41D-50D581B40900}" type="slidenum">
              <a:rPr lang="en-US" smtClean="0"/>
              <a:pPr>
                <a:defRPr/>
              </a:pPr>
              <a:t>30</a:t>
            </a:fld>
            <a:endParaRPr lang="en-US"/>
          </a:p>
        </p:txBody>
      </p:sp>
    </p:spTree>
    <p:extLst>
      <p:ext uri="{BB962C8B-B14F-4D97-AF65-F5344CB8AC3E}">
        <p14:creationId xmlns:p14="http://schemas.microsoft.com/office/powerpoint/2010/main" val="17537777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E8CAE-34A1-6544-83BF-48DA2D46D245}"/>
              </a:ext>
            </a:extLst>
          </p:cNvPr>
          <p:cNvSpPr>
            <a:spLocks noGrp="1"/>
          </p:cNvSpPr>
          <p:nvPr>
            <p:ph type="title"/>
          </p:nvPr>
        </p:nvSpPr>
        <p:spPr/>
        <p:txBody>
          <a:bodyPr/>
          <a:lstStyle/>
          <a:p>
            <a:r>
              <a:rPr lang="en-US" dirty="0"/>
              <a:t>Fuel Failure Mechanisms</a:t>
            </a:r>
          </a:p>
        </p:txBody>
      </p:sp>
      <p:sp>
        <p:nvSpPr>
          <p:cNvPr id="3" name="Content Placeholder 2">
            <a:extLst>
              <a:ext uri="{FF2B5EF4-FFF2-40B4-BE49-F238E27FC236}">
                <a16:creationId xmlns:a16="http://schemas.microsoft.com/office/drawing/2014/main" id="{B0B25EB7-0A4E-CD4F-B6F7-AC217630F3D4}"/>
              </a:ext>
            </a:extLst>
          </p:cNvPr>
          <p:cNvSpPr>
            <a:spLocks noGrp="1"/>
          </p:cNvSpPr>
          <p:nvPr>
            <p:ph sz="half" idx="2"/>
          </p:nvPr>
        </p:nvSpPr>
        <p:spPr/>
        <p:txBody>
          <a:bodyPr/>
          <a:lstStyle/>
          <a:p>
            <a:r>
              <a:rPr lang="en-US" sz="1800" dirty="0"/>
              <a:t>Creep failure of </a:t>
            </a:r>
            <a:r>
              <a:rPr lang="en-US" sz="1800" dirty="0" err="1"/>
              <a:t>PyC</a:t>
            </a:r>
            <a:endParaRPr lang="en-US" sz="1800" dirty="0"/>
          </a:p>
          <a:p>
            <a:endParaRPr lang="en-US" sz="1800" dirty="0"/>
          </a:p>
          <a:p>
            <a:r>
              <a:rPr lang="en-US" sz="1800" dirty="0"/>
              <a:t>Under stress, thermal creep of the </a:t>
            </a:r>
            <a:r>
              <a:rPr lang="en-US" sz="1800" dirty="0" err="1"/>
              <a:t>PyC</a:t>
            </a:r>
            <a:r>
              <a:rPr lang="en-US" sz="1800" dirty="0"/>
              <a:t> will occur</a:t>
            </a:r>
          </a:p>
          <a:p>
            <a:r>
              <a:rPr lang="en-US" sz="1800" dirty="0"/>
              <a:t>In some post-irradiation heating tests, photomicrographs reveal a thinning and failure of the </a:t>
            </a:r>
            <a:r>
              <a:rPr lang="en-US" sz="1800" dirty="0" err="1"/>
              <a:t>PyC</a:t>
            </a:r>
            <a:endParaRPr lang="en-US" sz="1800" dirty="0"/>
          </a:p>
          <a:p>
            <a:r>
              <a:rPr lang="en-US" sz="1800" dirty="0"/>
              <a:t>Such failure has not led to failure of the </a:t>
            </a:r>
            <a:r>
              <a:rPr lang="en-US" sz="1800" dirty="0" err="1"/>
              <a:t>SiC</a:t>
            </a:r>
            <a:r>
              <a:rPr lang="en-US" sz="1800" dirty="0"/>
              <a:t> layer</a:t>
            </a:r>
          </a:p>
          <a:p>
            <a:endParaRPr lang="en-US" sz="1800" dirty="0"/>
          </a:p>
          <a:p>
            <a:endParaRPr lang="en-US" sz="1800" dirty="0"/>
          </a:p>
        </p:txBody>
      </p:sp>
      <p:sp>
        <p:nvSpPr>
          <p:cNvPr id="4" name="Content Placeholder 3">
            <a:extLst>
              <a:ext uri="{FF2B5EF4-FFF2-40B4-BE49-F238E27FC236}">
                <a16:creationId xmlns:a16="http://schemas.microsoft.com/office/drawing/2014/main" id="{F621EDB2-9AF0-7940-A227-F302492C2605}"/>
              </a:ext>
            </a:extLst>
          </p:cNvPr>
          <p:cNvSpPr>
            <a:spLocks noGrp="1"/>
          </p:cNvSpPr>
          <p:nvPr>
            <p:ph sz="quarter" idx="4"/>
          </p:nvPr>
        </p:nvSpPr>
        <p:spPr/>
        <p:txBody>
          <a:bodyPr/>
          <a:lstStyle/>
          <a:p>
            <a:r>
              <a:rPr lang="en-US" sz="1800" dirty="0" err="1"/>
              <a:t>SiC</a:t>
            </a:r>
            <a:r>
              <a:rPr lang="en-US" sz="1800" dirty="0"/>
              <a:t> thermal decomposition</a:t>
            </a:r>
          </a:p>
          <a:p>
            <a:endParaRPr lang="en-US" sz="1800" dirty="0"/>
          </a:p>
          <a:p>
            <a:r>
              <a:rPr lang="en-US" sz="1800" dirty="0"/>
              <a:t>At very high temperatures (&gt; 2000C) the </a:t>
            </a:r>
            <a:r>
              <a:rPr lang="en-US" sz="1800" dirty="0" err="1"/>
              <a:t>SiC</a:t>
            </a:r>
            <a:r>
              <a:rPr lang="en-US" sz="1800" dirty="0"/>
              <a:t> layer undergoes thermal decomposition</a:t>
            </a:r>
          </a:p>
          <a:p>
            <a:r>
              <a:rPr lang="en-US" sz="1800" dirty="0"/>
              <a:t>The phenomenon is primarily a function of temperature and time and has not played a major role in fuel failure at lower accident temperatures</a:t>
            </a:r>
          </a:p>
          <a:p>
            <a:endParaRPr lang="en-US" sz="1800" dirty="0"/>
          </a:p>
          <a:p>
            <a:endParaRPr lang="en-US" sz="1800" dirty="0"/>
          </a:p>
        </p:txBody>
      </p:sp>
      <p:sp>
        <p:nvSpPr>
          <p:cNvPr id="5" name="Slide Number Placeholder 4">
            <a:extLst>
              <a:ext uri="{FF2B5EF4-FFF2-40B4-BE49-F238E27FC236}">
                <a16:creationId xmlns:a16="http://schemas.microsoft.com/office/drawing/2014/main" id="{4BEF67DF-7159-4E47-BFBB-A4948B4228A5}"/>
              </a:ext>
            </a:extLst>
          </p:cNvPr>
          <p:cNvSpPr>
            <a:spLocks noGrp="1"/>
          </p:cNvSpPr>
          <p:nvPr>
            <p:ph type="sldNum" sz="quarter" idx="12"/>
          </p:nvPr>
        </p:nvSpPr>
        <p:spPr/>
        <p:txBody>
          <a:bodyPr/>
          <a:lstStyle/>
          <a:p>
            <a:pPr>
              <a:defRPr/>
            </a:pPr>
            <a:fld id="{BB5B94E0-5E06-6D42-A41D-50D581B40900}" type="slidenum">
              <a:rPr lang="en-US" smtClean="0"/>
              <a:pPr>
                <a:defRPr/>
              </a:pPr>
              <a:t>31</a:t>
            </a:fld>
            <a:endParaRPr lang="en-US"/>
          </a:p>
        </p:txBody>
      </p:sp>
    </p:spTree>
    <p:extLst>
      <p:ext uri="{BB962C8B-B14F-4D97-AF65-F5344CB8AC3E}">
        <p14:creationId xmlns:p14="http://schemas.microsoft.com/office/powerpoint/2010/main" val="2813300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E8CAE-34A1-6544-83BF-48DA2D46D245}"/>
              </a:ext>
            </a:extLst>
          </p:cNvPr>
          <p:cNvSpPr>
            <a:spLocks noGrp="1"/>
          </p:cNvSpPr>
          <p:nvPr>
            <p:ph type="title"/>
          </p:nvPr>
        </p:nvSpPr>
        <p:spPr/>
        <p:txBody>
          <a:bodyPr/>
          <a:lstStyle/>
          <a:p>
            <a:r>
              <a:rPr lang="en-US" dirty="0"/>
              <a:t>Fuel Failure Mechanisms</a:t>
            </a:r>
          </a:p>
        </p:txBody>
      </p:sp>
      <p:sp>
        <p:nvSpPr>
          <p:cNvPr id="3" name="Content Placeholder 2">
            <a:extLst>
              <a:ext uri="{FF2B5EF4-FFF2-40B4-BE49-F238E27FC236}">
                <a16:creationId xmlns:a16="http://schemas.microsoft.com/office/drawing/2014/main" id="{B0B25EB7-0A4E-CD4F-B6F7-AC217630F3D4}"/>
              </a:ext>
            </a:extLst>
          </p:cNvPr>
          <p:cNvSpPr>
            <a:spLocks noGrp="1"/>
          </p:cNvSpPr>
          <p:nvPr>
            <p:ph sz="half" idx="2"/>
          </p:nvPr>
        </p:nvSpPr>
        <p:spPr/>
        <p:txBody>
          <a:bodyPr/>
          <a:lstStyle/>
          <a:p>
            <a:r>
              <a:rPr lang="en-US" sz="1800" dirty="0"/>
              <a:t>Kernel-coating mechanical interaction (KCMI)</a:t>
            </a:r>
          </a:p>
          <a:p>
            <a:endParaRPr lang="en-US" sz="1800" dirty="0"/>
          </a:p>
          <a:p>
            <a:r>
              <a:rPr lang="en-US" sz="1800" dirty="0"/>
              <a:t>At sufficiently high burn-up values, it is inevitable that all gas gaps between the kernel and coatings will close, thereby resulting in a mechanical interaction between the two</a:t>
            </a:r>
          </a:p>
          <a:p>
            <a:r>
              <a:rPr lang="en-US" sz="1800" dirty="0"/>
              <a:t>Modelling studies predict that the </a:t>
            </a:r>
            <a:r>
              <a:rPr lang="en-US" sz="1800" dirty="0" err="1"/>
              <a:t>SiC</a:t>
            </a:r>
            <a:r>
              <a:rPr lang="en-US" sz="1800" dirty="0"/>
              <a:t> layer will fail shortly after the onset of KCMI</a:t>
            </a:r>
          </a:p>
          <a:p>
            <a:r>
              <a:rPr lang="en-US" sz="1800" dirty="0"/>
              <a:t>This failure mechanism could be of increasing importance as attempts are made to achieve higher burn-up values</a:t>
            </a:r>
          </a:p>
          <a:p>
            <a:endParaRPr lang="en-US" sz="1800" dirty="0"/>
          </a:p>
          <a:p>
            <a:endParaRPr lang="en-US" sz="1800" dirty="0"/>
          </a:p>
          <a:p>
            <a:endParaRPr lang="en-US" sz="1800" dirty="0"/>
          </a:p>
          <a:p>
            <a:endParaRPr lang="en-US" sz="1800" dirty="0"/>
          </a:p>
        </p:txBody>
      </p:sp>
      <p:sp>
        <p:nvSpPr>
          <p:cNvPr id="4" name="Content Placeholder 3">
            <a:extLst>
              <a:ext uri="{FF2B5EF4-FFF2-40B4-BE49-F238E27FC236}">
                <a16:creationId xmlns:a16="http://schemas.microsoft.com/office/drawing/2014/main" id="{F621EDB2-9AF0-7940-A227-F302492C2605}"/>
              </a:ext>
            </a:extLst>
          </p:cNvPr>
          <p:cNvSpPr>
            <a:spLocks noGrp="1"/>
          </p:cNvSpPr>
          <p:nvPr>
            <p:ph sz="quarter" idx="4"/>
          </p:nvPr>
        </p:nvSpPr>
        <p:spPr/>
        <p:txBody>
          <a:bodyPr/>
          <a:lstStyle/>
          <a:p>
            <a:endParaRPr lang="en-US" dirty="0"/>
          </a:p>
        </p:txBody>
      </p:sp>
      <p:sp>
        <p:nvSpPr>
          <p:cNvPr id="5" name="Slide Number Placeholder 4">
            <a:extLst>
              <a:ext uri="{FF2B5EF4-FFF2-40B4-BE49-F238E27FC236}">
                <a16:creationId xmlns:a16="http://schemas.microsoft.com/office/drawing/2014/main" id="{1BB65A53-065E-644F-91A0-FC11F0AABD73}"/>
              </a:ext>
            </a:extLst>
          </p:cNvPr>
          <p:cNvSpPr>
            <a:spLocks noGrp="1"/>
          </p:cNvSpPr>
          <p:nvPr>
            <p:ph type="sldNum" sz="quarter" idx="12"/>
          </p:nvPr>
        </p:nvSpPr>
        <p:spPr/>
        <p:txBody>
          <a:bodyPr/>
          <a:lstStyle/>
          <a:p>
            <a:pPr>
              <a:defRPr/>
            </a:pPr>
            <a:fld id="{BB5B94E0-5E06-6D42-A41D-50D581B40900}" type="slidenum">
              <a:rPr lang="en-US" smtClean="0"/>
              <a:pPr>
                <a:defRPr/>
              </a:pPr>
              <a:t>32</a:t>
            </a:fld>
            <a:endParaRPr lang="en-US"/>
          </a:p>
        </p:txBody>
      </p:sp>
    </p:spTree>
    <p:extLst>
      <p:ext uri="{BB962C8B-B14F-4D97-AF65-F5344CB8AC3E}">
        <p14:creationId xmlns:p14="http://schemas.microsoft.com/office/powerpoint/2010/main" val="17729084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E8CAE-34A1-6544-83BF-48DA2D46D245}"/>
              </a:ext>
            </a:extLst>
          </p:cNvPr>
          <p:cNvSpPr>
            <a:spLocks noGrp="1"/>
          </p:cNvSpPr>
          <p:nvPr>
            <p:ph type="title"/>
          </p:nvPr>
        </p:nvSpPr>
        <p:spPr/>
        <p:txBody>
          <a:bodyPr/>
          <a:lstStyle/>
          <a:p>
            <a:r>
              <a:rPr lang="en-US" dirty="0"/>
              <a:t>Fuel Failure Mechanisms</a:t>
            </a:r>
          </a:p>
        </p:txBody>
      </p:sp>
      <p:sp>
        <p:nvSpPr>
          <p:cNvPr id="3" name="Content Placeholder 2">
            <a:extLst>
              <a:ext uri="{FF2B5EF4-FFF2-40B4-BE49-F238E27FC236}">
                <a16:creationId xmlns:a16="http://schemas.microsoft.com/office/drawing/2014/main" id="{B0B25EB7-0A4E-CD4F-B6F7-AC217630F3D4}"/>
              </a:ext>
            </a:extLst>
          </p:cNvPr>
          <p:cNvSpPr>
            <a:spLocks noGrp="1"/>
          </p:cNvSpPr>
          <p:nvPr>
            <p:ph sz="half" idx="2"/>
          </p:nvPr>
        </p:nvSpPr>
        <p:spPr/>
        <p:txBody>
          <a:bodyPr/>
          <a:lstStyle/>
          <a:p>
            <a:endParaRPr lang="en-US" dirty="0"/>
          </a:p>
          <a:p>
            <a:endParaRPr lang="en-US" dirty="0"/>
          </a:p>
        </p:txBody>
      </p:sp>
      <p:pic>
        <p:nvPicPr>
          <p:cNvPr id="5" name="Picture 4">
            <a:extLst>
              <a:ext uri="{FF2B5EF4-FFF2-40B4-BE49-F238E27FC236}">
                <a16:creationId xmlns:a16="http://schemas.microsoft.com/office/drawing/2014/main" id="{57706E55-AE55-D84C-961F-7CBFE6D61E0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41637" y="1796527"/>
            <a:ext cx="4754880" cy="4967348"/>
          </a:xfrm>
          <a:prstGeom prst="rect">
            <a:avLst/>
          </a:prstGeom>
        </p:spPr>
      </p:pic>
      <p:pic>
        <p:nvPicPr>
          <p:cNvPr id="6" name="Picture 5">
            <a:extLst>
              <a:ext uri="{FF2B5EF4-FFF2-40B4-BE49-F238E27FC236}">
                <a16:creationId xmlns:a16="http://schemas.microsoft.com/office/drawing/2014/main" id="{920591A5-F9DF-FF42-B634-D88D95C2F7D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12020" y="2174875"/>
            <a:ext cx="4754880" cy="2990626"/>
          </a:xfrm>
          <a:prstGeom prst="rect">
            <a:avLst/>
          </a:prstGeom>
        </p:spPr>
      </p:pic>
      <p:sp>
        <p:nvSpPr>
          <p:cNvPr id="4" name="Slide Number Placeholder 3">
            <a:extLst>
              <a:ext uri="{FF2B5EF4-FFF2-40B4-BE49-F238E27FC236}">
                <a16:creationId xmlns:a16="http://schemas.microsoft.com/office/drawing/2014/main" id="{1A3003A0-2E30-CF44-9A30-3AF5FD187DD5}"/>
              </a:ext>
            </a:extLst>
          </p:cNvPr>
          <p:cNvSpPr>
            <a:spLocks noGrp="1"/>
          </p:cNvSpPr>
          <p:nvPr>
            <p:ph type="sldNum" sz="quarter" idx="12"/>
          </p:nvPr>
        </p:nvSpPr>
        <p:spPr/>
        <p:txBody>
          <a:bodyPr/>
          <a:lstStyle/>
          <a:p>
            <a:pPr>
              <a:defRPr/>
            </a:pPr>
            <a:fld id="{BB5B94E0-5E06-6D42-A41D-50D581B40900}" type="slidenum">
              <a:rPr lang="en-US" smtClean="0"/>
              <a:pPr>
                <a:defRPr/>
              </a:pPr>
              <a:t>33</a:t>
            </a:fld>
            <a:endParaRPr lang="en-US"/>
          </a:p>
        </p:txBody>
      </p:sp>
    </p:spTree>
    <p:extLst>
      <p:ext uri="{BB962C8B-B14F-4D97-AF65-F5344CB8AC3E}">
        <p14:creationId xmlns:p14="http://schemas.microsoft.com/office/powerpoint/2010/main" val="36084187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E8CAE-34A1-6544-83BF-48DA2D46D245}"/>
              </a:ext>
            </a:extLst>
          </p:cNvPr>
          <p:cNvSpPr>
            <a:spLocks noGrp="1"/>
          </p:cNvSpPr>
          <p:nvPr>
            <p:ph type="title"/>
          </p:nvPr>
        </p:nvSpPr>
        <p:spPr/>
        <p:txBody>
          <a:bodyPr/>
          <a:lstStyle/>
          <a:p>
            <a:r>
              <a:rPr lang="en-US" dirty="0"/>
              <a:t>Fuel Failure Summary</a:t>
            </a:r>
          </a:p>
        </p:txBody>
      </p:sp>
      <p:sp>
        <p:nvSpPr>
          <p:cNvPr id="3" name="Content Placeholder 2">
            <a:extLst>
              <a:ext uri="{FF2B5EF4-FFF2-40B4-BE49-F238E27FC236}">
                <a16:creationId xmlns:a16="http://schemas.microsoft.com/office/drawing/2014/main" id="{B0B25EB7-0A4E-CD4F-B6F7-AC217630F3D4}"/>
              </a:ext>
            </a:extLst>
          </p:cNvPr>
          <p:cNvSpPr>
            <a:spLocks noGrp="1"/>
          </p:cNvSpPr>
          <p:nvPr>
            <p:ph sz="half" idx="2"/>
          </p:nvPr>
        </p:nvSpPr>
        <p:spPr/>
        <p:txBody>
          <a:bodyPr/>
          <a:lstStyle/>
          <a:p>
            <a:endParaRPr lang="en-US" dirty="0"/>
          </a:p>
          <a:p>
            <a:endParaRPr lang="en-US" dirty="0"/>
          </a:p>
        </p:txBody>
      </p:sp>
      <p:sp>
        <p:nvSpPr>
          <p:cNvPr id="7" name="Content Placeholder 2">
            <a:extLst>
              <a:ext uri="{FF2B5EF4-FFF2-40B4-BE49-F238E27FC236}">
                <a16:creationId xmlns:a16="http://schemas.microsoft.com/office/drawing/2014/main" id="{FBD07ADF-ED5D-0940-BB31-36EB711D49BF}"/>
              </a:ext>
            </a:extLst>
          </p:cNvPr>
          <p:cNvSpPr txBox="1">
            <a:spLocks/>
          </p:cNvSpPr>
          <p:nvPr/>
        </p:nvSpPr>
        <p:spPr bwMode="auto">
          <a:xfrm>
            <a:off x="762000" y="2327275"/>
            <a:ext cx="5386917" cy="3951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2667"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2133"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21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133"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133"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133"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133" kern="1200">
                <a:solidFill>
                  <a:schemeClr val="tx1"/>
                </a:solidFill>
                <a:latin typeface="+mn-lt"/>
                <a:ea typeface="+mn-ea"/>
                <a:cs typeface="+mn-cs"/>
              </a:defRPr>
            </a:lvl9pPr>
          </a:lstStyle>
          <a:p>
            <a:r>
              <a:rPr lang="en-US" sz="2400" dirty="0"/>
              <a:t>Overpressure</a:t>
            </a:r>
          </a:p>
          <a:p>
            <a:r>
              <a:rPr lang="en-US" sz="2400" dirty="0" err="1"/>
              <a:t>IPyC</a:t>
            </a:r>
            <a:r>
              <a:rPr lang="en-US" sz="2400" dirty="0"/>
              <a:t> cracking</a:t>
            </a:r>
          </a:p>
          <a:p>
            <a:r>
              <a:rPr lang="en-US" sz="2400" dirty="0" err="1"/>
              <a:t>IPyC</a:t>
            </a:r>
            <a:r>
              <a:rPr lang="en-US" sz="2400" dirty="0"/>
              <a:t> and </a:t>
            </a:r>
            <a:r>
              <a:rPr lang="en-US" sz="2400" dirty="0" err="1"/>
              <a:t>SiC</a:t>
            </a:r>
            <a:r>
              <a:rPr lang="en-US" sz="2400" dirty="0"/>
              <a:t> debonding</a:t>
            </a:r>
          </a:p>
          <a:p>
            <a:r>
              <a:rPr lang="en-US" sz="2400" dirty="0"/>
              <a:t>Kernel migration</a:t>
            </a:r>
          </a:p>
          <a:p>
            <a:r>
              <a:rPr lang="en-US" sz="2400" dirty="0"/>
              <a:t>Fission product attack</a:t>
            </a:r>
          </a:p>
          <a:p>
            <a:r>
              <a:rPr lang="en-US" sz="2400" dirty="0"/>
              <a:t>Creep failure of </a:t>
            </a:r>
            <a:r>
              <a:rPr lang="en-US" sz="2400" dirty="0" err="1"/>
              <a:t>PyC</a:t>
            </a:r>
            <a:endParaRPr lang="en-US" sz="2400" dirty="0"/>
          </a:p>
          <a:p>
            <a:r>
              <a:rPr lang="en-US" sz="2400" dirty="0" err="1"/>
              <a:t>SiC</a:t>
            </a:r>
            <a:r>
              <a:rPr lang="en-US" sz="2400" dirty="0"/>
              <a:t> decomposition</a:t>
            </a:r>
          </a:p>
          <a:p>
            <a:r>
              <a:rPr lang="en-US" sz="2400" dirty="0"/>
              <a:t>KCMI</a:t>
            </a:r>
          </a:p>
          <a:p>
            <a:endParaRPr lang="en-US" sz="2400" dirty="0"/>
          </a:p>
          <a:p>
            <a:endParaRPr lang="en-US" sz="2400" dirty="0"/>
          </a:p>
        </p:txBody>
      </p:sp>
      <p:sp>
        <p:nvSpPr>
          <p:cNvPr id="4" name="Slide Number Placeholder 3">
            <a:extLst>
              <a:ext uri="{FF2B5EF4-FFF2-40B4-BE49-F238E27FC236}">
                <a16:creationId xmlns:a16="http://schemas.microsoft.com/office/drawing/2014/main" id="{BB353308-2869-2742-B4D5-E119763B794B}"/>
              </a:ext>
            </a:extLst>
          </p:cNvPr>
          <p:cNvSpPr>
            <a:spLocks noGrp="1"/>
          </p:cNvSpPr>
          <p:nvPr>
            <p:ph type="sldNum" sz="quarter" idx="12"/>
          </p:nvPr>
        </p:nvSpPr>
        <p:spPr/>
        <p:txBody>
          <a:bodyPr/>
          <a:lstStyle/>
          <a:p>
            <a:pPr>
              <a:defRPr/>
            </a:pPr>
            <a:fld id="{BB5B94E0-5E06-6D42-A41D-50D581B40900}" type="slidenum">
              <a:rPr lang="en-US" smtClean="0"/>
              <a:pPr>
                <a:defRPr/>
              </a:pPr>
              <a:t>34</a:t>
            </a:fld>
            <a:endParaRPr lang="en-US"/>
          </a:p>
        </p:txBody>
      </p:sp>
      <p:sp>
        <p:nvSpPr>
          <p:cNvPr id="6" name="Content Placeholder 2">
            <a:extLst>
              <a:ext uri="{FF2B5EF4-FFF2-40B4-BE49-F238E27FC236}">
                <a16:creationId xmlns:a16="http://schemas.microsoft.com/office/drawing/2014/main" id="{1CEBC24E-B62D-4B42-AF31-FA4801FD4B54}"/>
              </a:ext>
            </a:extLst>
          </p:cNvPr>
          <p:cNvSpPr txBox="1">
            <a:spLocks/>
          </p:cNvSpPr>
          <p:nvPr/>
        </p:nvSpPr>
        <p:spPr bwMode="auto">
          <a:xfrm>
            <a:off x="4803494" y="2327275"/>
            <a:ext cx="6991109" cy="3951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2667"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2133"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21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133"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133"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133"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133" kern="1200">
                <a:solidFill>
                  <a:schemeClr val="tx1"/>
                </a:solidFill>
                <a:latin typeface="+mn-lt"/>
                <a:ea typeface="+mn-ea"/>
                <a:cs typeface="+mn-cs"/>
              </a:defRPr>
            </a:lvl9pPr>
          </a:lstStyle>
          <a:p>
            <a:r>
              <a:rPr lang="en-US" sz="2400" dirty="0"/>
              <a:t>These failure mechanisms have been observed to some extent in TRISO-coated fuel testing activities conducted around the world</a:t>
            </a:r>
          </a:p>
          <a:p>
            <a:r>
              <a:rPr lang="en-US" sz="2400" dirty="0"/>
              <a:t>They are in general functions of temperature, burnup, fluence and temperature gradient in the particle and details of the particle design</a:t>
            </a:r>
          </a:p>
          <a:p>
            <a:r>
              <a:rPr lang="en-US" sz="2400" dirty="0"/>
              <a:t>TRISO-coated fuel is usually designed such that none of the fuel failure mechanisms are expected to be significant</a:t>
            </a:r>
          </a:p>
          <a:p>
            <a:endParaRPr lang="en-US" sz="2400" dirty="0"/>
          </a:p>
        </p:txBody>
      </p:sp>
    </p:spTree>
    <p:extLst>
      <p:ext uri="{BB962C8B-B14F-4D97-AF65-F5344CB8AC3E}">
        <p14:creationId xmlns:p14="http://schemas.microsoft.com/office/powerpoint/2010/main" val="3439651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93B70-18CE-9442-825C-EFD77FB9CB97}"/>
              </a:ext>
            </a:extLst>
          </p:cNvPr>
          <p:cNvSpPr>
            <a:spLocks noGrp="1"/>
          </p:cNvSpPr>
          <p:nvPr>
            <p:ph type="title"/>
          </p:nvPr>
        </p:nvSpPr>
        <p:spPr/>
        <p:txBody>
          <a:bodyPr/>
          <a:lstStyle/>
          <a:p>
            <a:r>
              <a:rPr lang="en-US" dirty="0"/>
              <a:t>Graphite Shrinkage</a:t>
            </a:r>
          </a:p>
        </p:txBody>
      </p:sp>
      <p:sp>
        <p:nvSpPr>
          <p:cNvPr id="3" name="Content Placeholder 2">
            <a:extLst>
              <a:ext uri="{FF2B5EF4-FFF2-40B4-BE49-F238E27FC236}">
                <a16:creationId xmlns:a16="http://schemas.microsoft.com/office/drawing/2014/main" id="{0B723F4E-44DD-4A4B-8B40-3D8F8549E12A}"/>
              </a:ext>
            </a:extLst>
          </p:cNvPr>
          <p:cNvSpPr>
            <a:spLocks noGrp="1"/>
          </p:cNvSpPr>
          <p:nvPr>
            <p:ph sz="half" idx="1"/>
          </p:nvPr>
        </p:nvSpPr>
        <p:spPr>
          <a:xfrm>
            <a:off x="609599" y="1968503"/>
            <a:ext cx="7522023" cy="4157663"/>
          </a:xfrm>
        </p:spPr>
        <p:txBody>
          <a:bodyPr/>
          <a:lstStyle/>
          <a:p>
            <a:r>
              <a:rPr lang="en-US" sz="2000" dirty="0"/>
              <a:t>Nuclear graphite possess a polycrystalline structure, usually with significant texture resulting from the method of forming during manufacture </a:t>
            </a:r>
          </a:p>
          <a:p>
            <a:r>
              <a:rPr lang="en-US" sz="2000" dirty="0"/>
              <a:t>Thermal shrinkage cracks that occur during manufacture and that are preferentially aligned in the crystallographic a-direction will initially accommodate the c-direction expansion</a:t>
            </a:r>
          </a:p>
          <a:p>
            <a:r>
              <a:rPr lang="en-US" sz="2000" dirty="0"/>
              <a:t>So, </a:t>
            </a:r>
            <a:r>
              <a:rPr lang="en-US" sz="2000" i="1" dirty="0"/>
              <a:t>a </a:t>
            </a:r>
            <a:r>
              <a:rPr lang="en-US" sz="2000" dirty="0"/>
              <a:t>direction contraction will be observed, and graphite thus undergoes net volume shrinkage</a:t>
            </a:r>
          </a:p>
          <a:p>
            <a:r>
              <a:rPr lang="en-US" sz="2000" dirty="0"/>
              <a:t>With increasing dose, the crystallite dimensional changes leads to the generation of new porosity, and the volume shrinkage rate falls, eventually reaching zero</a:t>
            </a:r>
          </a:p>
          <a:p>
            <a:r>
              <a:rPr lang="en-US" sz="2000" dirty="0"/>
              <a:t>The graphite now begins to swell at an increasing rate with increasing neutron dose</a:t>
            </a:r>
          </a:p>
          <a:p>
            <a:endParaRPr lang="en-US" sz="2000" dirty="0"/>
          </a:p>
        </p:txBody>
      </p:sp>
      <p:sp>
        <p:nvSpPr>
          <p:cNvPr id="5" name="Slide Number Placeholder 4">
            <a:extLst>
              <a:ext uri="{FF2B5EF4-FFF2-40B4-BE49-F238E27FC236}">
                <a16:creationId xmlns:a16="http://schemas.microsoft.com/office/drawing/2014/main" id="{DDE32DB8-359C-B84B-B5A6-8087070A4DF2}"/>
              </a:ext>
            </a:extLst>
          </p:cNvPr>
          <p:cNvSpPr>
            <a:spLocks noGrp="1"/>
          </p:cNvSpPr>
          <p:nvPr>
            <p:ph type="sldNum" sz="quarter" idx="12"/>
          </p:nvPr>
        </p:nvSpPr>
        <p:spPr/>
        <p:txBody>
          <a:bodyPr/>
          <a:lstStyle/>
          <a:p>
            <a:pPr>
              <a:defRPr/>
            </a:pPr>
            <a:fld id="{EC35E9FC-F6D5-0349-BBED-EA7D7A9BC49B}" type="slidenum">
              <a:rPr lang="en-US" smtClean="0"/>
              <a:pPr>
                <a:defRPr/>
              </a:pPr>
              <a:t>4</a:t>
            </a:fld>
            <a:endParaRPr lang="en-US"/>
          </a:p>
        </p:txBody>
      </p:sp>
      <p:pic>
        <p:nvPicPr>
          <p:cNvPr id="6" name="Picture 5">
            <a:extLst>
              <a:ext uri="{FF2B5EF4-FFF2-40B4-BE49-F238E27FC236}">
                <a16:creationId xmlns:a16="http://schemas.microsoft.com/office/drawing/2014/main" id="{4FEC4A1F-E90F-E540-8B64-D4F047C92CF6}"/>
              </a:ext>
            </a:extLst>
          </p:cNvPr>
          <p:cNvPicPr>
            <a:picLocks noChangeAspect="1"/>
          </p:cNvPicPr>
          <p:nvPr/>
        </p:nvPicPr>
        <p:blipFill>
          <a:blip r:embed="rId2"/>
          <a:stretch>
            <a:fillRect/>
          </a:stretch>
        </p:blipFill>
        <p:spPr>
          <a:xfrm>
            <a:off x="8811611" y="4324762"/>
            <a:ext cx="2327922" cy="2338552"/>
          </a:xfrm>
          <a:prstGeom prst="rect">
            <a:avLst/>
          </a:prstGeom>
        </p:spPr>
      </p:pic>
      <p:pic>
        <p:nvPicPr>
          <p:cNvPr id="7" name="Content Placeholder 5">
            <a:extLst>
              <a:ext uri="{FF2B5EF4-FFF2-40B4-BE49-F238E27FC236}">
                <a16:creationId xmlns:a16="http://schemas.microsoft.com/office/drawing/2014/main" id="{56F97FBC-A218-CA4E-8B33-6466C4C4189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8438055" y="1862957"/>
            <a:ext cx="3443890" cy="24313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2877276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56018-AC38-B74D-A2D1-398BA4A29855}"/>
              </a:ext>
            </a:extLst>
          </p:cNvPr>
          <p:cNvSpPr>
            <a:spLocks noGrp="1"/>
          </p:cNvSpPr>
          <p:nvPr>
            <p:ph type="title"/>
          </p:nvPr>
        </p:nvSpPr>
        <p:spPr/>
        <p:txBody>
          <a:bodyPr/>
          <a:lstStyle/>
          <a:p>
            <a:r>
              <a:rPr lang="en-US" dirty="0"/>
              <a:t>Graphite Irradiation Under Loading</a:t>
            </a:r>
          </a:p>
        </p:txBody>
      </p:sp>
      <p:sp>
        <p:nvSpPr>
          <p:cNvPr id="3" name="Content Placeholder 2">
            <a:extLst>
              <a:ext uri="{FF2B5EF4-FFF2-40B4-BE49-F238E27FC236}">
                <a16:creationId xmlns:a16="http://schemas.microsoft.com/office/drawing/2014/main" id="{9DCCD833-CCD9-AA41-BFFB-6DE3C332F967}"/>
              </a:ext>
            </a:extLst>
          </p:cNvPr>
          <p:cNvSpPr>
            <a:spLocks noGrp="1"/>
          </p:cNvSpPr>
          <p:nvPr>
            <p:ph sz="half" idx="1"/>
          </p:nvPr>
        </p:nvSpPr>
        <p:spPr>
          <a:xfrm>
            <a:off x="609600" y="1968503"/>
            <a:ext cx="5446955" cy="4157663"/>
          </a:xfrm>
        </p:spPr>
        <p:txBody>
          <a:bodyPr/>
          <a:lstStyle/>
          <a:p>
            <a:r>
              <a:rPr lang="en-US" sz="2000" dirty="0"/>
              <a:t>If graphite is irradiated under load the dimensional change data are modified</a:t>
            </a:r>
          </a:p>
          <a:p>
            <a:r>
              <a:rPr lang="en-US" sz="2000" dirty="0"/>
              <a:t>The difference between loaded and unloaded dimensional change is referred to as creep</a:t>
            </a:r>
          </a:p>
          <a:p>
            <a:r>
              <a:rPr lang="en-US" sz="2000" dirty="0"/>
              <a:t>The shrinkage is increased under compression and reduced under tension</a:t>
            </a:r>
          </a:p>
          <a:p>
            <a:r>
              <a:rPr lang="en-US" sz="2000" dirty="0"/>
              <a:t>With increasing fluence the creep strain increases fairly linearly at first, and then the rate reduces before finally increasing</a:t>
            </a:r>
          </a:p>
          <a:p>
            <a:endParaRPr lang="en-US" sz="2000" dirty="0"/>
          </a:p>
          <a:p>
            <a:endParaRPr lang="en-US" sz="2000" dirty="0"/>
          </a:p>
          <a:p>
            <a:endParaRPr lang="en-US" sz="2000" dirty="0"/>
          </a:p>
          <a:p>
            <a:endParaRPr lang="en-US" sz="2000" dirty="0"/>
          </a:p>
        </p:txBody>
      </p:sp>
      <p:pic>
        <p:nvPicPr>
          <p:cNvPr id="5" name="Content Placeholder 4">
            <a:extLst>
              <a:ext uri="{FF2B5EF4-FFF2-40B4-BE49-F238E27FC236}">
                <a16:creationId xmlns:a16="http://schemas.microsoft.com/office/drawing/2014/main" id="{5CF30C49-A168-AE42-A27C-DD9F810731EF}"/>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197600" y="2253322"/>
            <a:ext cx="5384800" cy="3588018"/>
          </a:xfrm>
          <a:prstGeom prst="rect">
            <a:avLst/>
          </a:prstGeom>
        </p:spPr>
      </p:pic>
      <p:sp>
        <p:nvSpPr>
          <p:cNvPr id="4" name="Slide Number Placeholder 3">
            <a:extLst>
              <a:ext uri="{FF2B5EF4-FFF2-40B4-BE49-F238E27FC236}">
                <a16:creationId xmlns:a16="http://schemas.microsoft.com/office/drawing/2014/main" id="{9D7E2D6F-3574-B848-B5D7-CD170E09C464}"/>
              </a:ext>
            </a:extLst>
          </p:cNvPr>
          <p:cNvSpPr>
            <a:spLocks noGrp="1"/>
          </p:cNvSpPr>
          <p:nvPr>
            <p:ph type="sldNum" sz="quarter" idx="12"/>
          </p:nvPr>
        </p:nvSpPr>
        <p:spPr/>
        <p:txBody>
          <a:bodyPr/>
          <a:lstStyle/>
          <a:p>
            <a:pPr>
              <a:defRPr/>
            </a:pPr>
            <a:fld id="{EC35E9FC-F6D5-0349-BBED-EA7D7A9BC49B}" type="slidenum">
              <a:rPr lang="en-US" smtClean="0"/>
              <a:pPr>
                <a:defRPr/>
              </a:pPr>
              <a:t>5</a:t>
            </a:fld>
            <a:endParaRPr lang="en-US"/>
          </a:p>
        </p:txBody>
      </p:sp>
    </p:spTree>
    <p:extLst>
      <p:ext uri="{BB962C8B-B14F-4D97-AF65-F5344CB8AC3E}">
        <p14:creationId xmlns:p14="http://schemas.microsoft.com/office/powerpoint/2010/main" val="2118101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5EDF0-6B60-4744-B285-91CB7521E0E6}"/>
              </a:ext>
            </a:extLst>
          </p:cNvPr>
          <p:cNvSpPr>
            <a:spLocks noGrp="1"/>
          </p:cNvSpPr>
          <p:nvPr>
            <p:ph type="title"/>
          </p:nvPr>
        </p:nvSpPr>
        <p:spPr/>
        <p:txBody>
          <a:bodyPr/>
          <a:lstStyle/>
          <a:p>
            <a:r>
              <a:rPr lang="en-US" dirty="0"/>
              <a:t>CTE and Young’s Modulus</a:t>
            </a:r>
          </a:p>
        </p:txBody>
      </p:sp>
      <p:sp>
        <p:nvSpPr>
          <p:cNvPr id="3" name="Content Placeholder 2">
            <a:extLst>
              <a:ext uri="{FF2B5EF4-FFF2-40B4-BE49-F238E27FC236}">
                <a16:creationId xmlns:a16="http://schemas.microsoft.com/office/drawing/2014/main" id="{14531046-C265-174C-9006-67D45ACCC23B}"/>
              </a:ext>
            </a:extLst>
          </p:cNvPr>
          <p:cNvSpPr>
            <a:spLocks noGrp="1"/>
          </p:cNvSpPr>
          <p:nvPr>
            <p:ph sz="half" idx="1"/>
          </p:nvPr>
        </p:nvSpPr>
        <p:spPr>
          <a:xfrm>
            <a:off x="609600" y="1968503"/>
            <a:ext cx="4447930" cy="4157663"/>
          </a:xfrm>
        </p:spPr>
        <p:txBody>
          <a:bodyPr/>
          <a:lstStyle/>
          <a:p>
            <a:r>
              <a:rPr lang="en-US" sz="2000" dirty="0"/>
              <a:t>The behavior of the CTE and E is complex and differs between anisotropic and semi-isotropic grades</a:t>
            </a:r>
          </a:p>
          <a:p>
            <a:r>
              <a:rPr lang="en-US" sz="2000" dirty="0"/>
              <a:t>The CTE of </a:t>
            </a:r>
            <a:r>
              <a:rPr lang="en-US" sz="2000" dirty="0" err="1"/>
              <a:t>Gilsocarbon</a:t>
            </a:r>
            <a:r>
              <a:rPr lang="en-US" sz="2000" dirty="0"/>
              <a:t> first increases then reduces</a:t>
            </a:r>
          </a:p>
          <a:p>
            <a:r>
              <a:rPr lang="en-US" sz="2000" dirty="0"/>
              <a:t>For E there an increase with increasing fluence for </a:t>
            </a:r>
            <a:r>
              <a:rPr lang="en-US" sz="2000" dirty="0" err="1"/>
              <a:t>Glisocarbon</a:t>
            </a:r>
            <a:endParaRPr lang="en-US" sz="2000" dirty="0"/>
          </a:p>
          <a:p>
            <a:r>
              <a:rPr lang="en-US" sz="2000" dirty="0"/>
              <a:t>If irradiated past turnaround, significant degradation occurs and the modulus starts to reduce</a:t>
            </a:r>
          </a:p>
          <a:p>
            <a:r>
              <a:rPr lang="en-US" sz="2000" dirty="0"/>
              <a:t>PGA = Pile Grade A, course, anisotropic graphite</a:t>
            </a:r>
          </a:p>
          <a:p>
            <a:endParaRPr lang="en-US" sz="2000" dirty="0"/>
          </a:p>
          <a:p>
            <a:endParaRPr lang="en-US" sz="2000" dirty="0"/>
          </a:p>
          <a:p>
            <a:endParaRPr lang="en-US" sz="2000" dirty="0"/>
          </a:p>
          <a:p>
            <a:endParaRPr lang="en-US" sz="2000" dirty="0"/>
          </a:p>
        </p:txBody>
      </p:sp>
      <p:pic>
        <p:nvPicPr>
          <p:cNvPr id="5" name="Content Placeholder 4">
            <a:extLst>
              <a:ext uri="{FF2B5EF4-FFF2-40B4-BE49-F238E27FC236}">
                <a16:creationId xmlns:a16="http://schemas.microsoft.com/office/drawing/2014/main" id="{B5C9524A-A626-914D-BD02-4DD5A18C3809}"/>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5258206" y="2184826"/>
            <a:ext cx="6405100" cy="4171526"/>
          </a:xfrm>
          <a:prstGeom prst="rect">
            <a:avLst/>
          </a:prstGeom>
        </p:spPr>
      </p:pic>
      <p:sp>
        <p:nvSpPr>
          <p:cNvPr id="4" name="Slide Number Placeholder 3">
            <a:extLst>
              <a:ext uri="{FF2B5EF4-FFF2-40B4-BE49-F238E27FC236}">
                <a16:creationId xmlns:a16="http://schemas.microsoft.com/office/drawing/2014/main" id="{D0AFEDFD-E290-9E49-B2DC-D4393C24A05E}"/>
              </a:ext>
            </a:extLst>
          </p:cNvPr>
          <p:cNvSpPr>
            <a:spLocks noGrp="1"/>
          </p:cNvSpPr>
          <p:nvPr>
            <p:ph type="sldNum" sz="quarter" idx="12"/>
          </p:nvPr>
        </p:nvSpPr>
        <p:spPr/>
        <p:txBody>
          <a:bodyPr/>
          <a:lstStyle/>
          <a:p>
            <a:pPr>
              <a:defRPr/>
            </a:pPr>
            <a:fld id="{EC35E9FC-F6D5-0349-BBED-EA7D7A9BC49B}" type="slidenum">
              <a:rPr lang="en-US" smtClean="0"/>
              <a:pPr>
                <a:defRPr/>
              </a:pPr>
              <a:t>6</a:t>
            </a:fld>
            <a:endParaRPr lang="en-US"/>
          </a:p>
        </p:txBody>
      </p:sp>
      <p:sp>
        <p:nvSpPr>
          <p:cNvPr id="6" name="TextBox 5">
            <a:extLst>
              <a:ext uri="{FF2B5EF4-FFF2-40B4-BE49-F238E27FC236}">
                <a16:creationId xmlns:a16="http://schemas.microsoft.com/office/drawing/2014/main" id="{CAF0BC5B-28BD-9347-A744-D1FC1F509A43}"/>
              </a:ext>
            </a:extLst>
          </p:cNvPr>
          <p:cNvSpPr txBox="1"/>
          <p:nvPr/>
        </p:nvSpPr>
        <p:spPr>
          <a:xfrm>
            <a:off x="6358758" y="1891997"/>
            <a:ext cx="1019504" cy="369332"/>
          </a:xfrm>
          <a:prstGeom prst="rect">
            <a:avLst/>
          </a:prstGeom>
          <a:noFill/>
        </p:spPr>
        <p:txBody>
          <a:bodyPr wrap="square" rtlCol="0">
            <a:spAutoFit/>
          </a:bodyPr>
          <a:lstStyle/>
          <a:p>
            <a:pPr algn="ctr"/>
            <a:r>
              <a:rPr lang="en-US" dirty="0"/>
              <a:t>PGA</a:t>
            </a:r>
          </a:p>
        </p:txBody>
      </p:sp>
      <p:sp>
        <p:nvSpPr>
          <p:cNvPr id="7" name="TextBox 6">
            <a:extLst>
              <a:ext uri="{FF2B5EF4-FFF2-40B4-BE49-F238E27FC236}">
                <a16:creationId xmlns:a16="http://schemas.microsoft.com/office/drawing/2014/main" id="{B63307D3-B499-4242-AD01-A496BB37D53E}"/>
              </a:ext>
            </a:extLst>
          </p:cNvPr>
          <p:cNvSpPr txBox="1"/>
          <p:nvPr/>
        </p:nvSpPr>
        <p:spPr>
          <a:xfrm>
            <a:off x="9462428" y="1891997"/>
            <a:ext cx="1480207" cy="369332"/>
          </a:xfrm>
          <a:prstGeom prst="rect">
            <a:avLst/>
          </a:prstGeom>
          <a:noFill/>
        </p:spPr>
        <p:txBody>
          <a:bodyPr wrap="square" rtlCol="0">
            <a:spAutoFit/>
          </a:bodyPr>
          <a:lstStyle/>
          <a:p>
            <a:pPr algn="ctr"/>
            <a:r>
              <a:rPr lang="en-US" dirty="0" err="1"/>
              <a:t>Glisocarbon</a:t>
            </a:r>
            <a:endParaRPr lang="en-US" dirty="0"/>
          </a:p>
        </p:txBody>
      </p:sp>
    </p:spTree>
    <p:extLst>
      <p:ext uri="{BB962C8B-B14F-4D97-AF65-F5344CB8AC3E}">
        <p14:creationId xmlns:p14="http://schemas.microsoft.com/office/powerpoint/2010/main" val="2258032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7A6EF-4E20-3A43-97CC-DFA54E70C92C}"/>
              </a:ext>
            </a:extLst>
          </p:cNvPr>
          <p:cNvSpPr>
            <a:spLocks noGrp="1"/>
          </p:cNvSpPr>
          <p:nvPr>
            <p:ph type="title"/>
          </p:nvPr>
        </p:nvSpPr>
        <p:spPr/>
        <p:txBody>
          <a:bodyPr/>
          <a:lstStyle/>
          <a:p>
            <a:r>
              <a:rPr lang="en-US" dirty="0"/>
              <a:t>Thermal Conductivity</a:t>
            </a:r>
          </a:p>
        </p:txBody>
      </p:sp>
      <p:sp>
        <p:nvSpPr>
          <p:cNvPr id="3" name="Content Placeholder 2">
            <a:extLst>
              <a:ext uri="{FF2B5EF4-FFF2-40B4-BE49-F238E27FC236}">
                <a16:creationId xmlns:a16="http://schemas.microsoft.com/office/drawing/2014/main" id="{CBE31A8B-78D6-6E40-B484-9CC626E899D6}"/>
              </a:ext>
            </a:extLst>
          </p:cNvPr>
          <p:cNvSpPr>
            <a:spLocks noGrp="1"/>
          </p:cNvSpPr>
          <p:nvPr>
            <p:ph sz="half" idx="1"/>
          </p:nvPr>
        </p:nvSpPr>
        <p:spPr>
          <a:xfrm>
            <a:off x="609599" y="1968503"/>
            <a:ext cx="5833241" cy="4157663"/>
          </a:xfrm>
        </p:spPr>
        <p:txBody>
          <a:bodyPr/>
          <a:lstStyle/>
          <a:p>
            <a:r>
              <a:rPr lang="en-US" sz="2200" dirty="0"/>
              <a:t>Graphite is a phonon conductor of heat</a:t>
            </a:r>
          </a:p>
          <a:p>
            <a:r>
              <a:rPr lang="en-US" sz="2200" dirty="0"/>
              <a:t>Similar to </a:t>
            </a:r>
            <a:r>
              <a:rPr lang="en-US" sz="2200" dirty="0" err="1"/>
              <a:t>SiC</a:t>
            </a:r>
            <a:r>
              <a:rPr lang="en-US" sz="2200" dirty="0"/>
              <a:t>, larger grain size, theoretical densities, low defect content, improve k</a:t>
            </a:r>
          </a:p>
          <a:p>
            <a:r>
              <a:rPr lang="en-US" sz="2200" dirty="0"/>
              <a:t>The increase of thermal resistance due to irradiation damage has been ascribed to the formation of (1) small interstitial clusters, (2) vacancies, (3) vacancy loops</a:t>
            </a:r>
          </a:p>
          <a:p>
            <a:r>
              <a:rPr lang="en-US" sz="2200" dirty="0"/>
              <a:t>At any irradiation temperature, the decreasing thermal conductivity will reach a ‘saturation limit’</a:t>
            </a:r>
          </a:p>
          <a:p>
            <a:endParaRPr lang="en-US" sz="2200" dirty="0"/>
          </a:p>
          <a:p>
            <a:endParaRPr lang="en-US" sz="2200" dirty="0"/>
          </a:p>
          <a:p>
            <a:endParaRPr lang="en-US" sz="2200" dirty="0"/>
          </a:p>
        </p:txBody>
      </p:sp>
      <p:pic>
        <p:nvPicPr>
          <p:cNvPr id="6" name="Content Placeholder 5">
            <a:extLst>
              <a:ext uri="{FF2B5EF4-FFF2-40B4-BE49-F238E27FC236}">
                <a16:creationId xmlns:a16="http://schemas.microsoft.com/office/drawing/2014/main" id="{714A3765-6F29-7A48-8073-209C4BF5ECA3}"/>
              </a:ext>
            </a:extLst>
          </p:cNvPr>
          <p:cNvPicPr>
            <a:picLocks noGrp="1" noChangeAspect="1"/>
          </p:cNvPicPr>
          <p:nvPr>
            <p:ph sz="half" idx="2"/>
          </p:nvPr>
        </p:nvPicPr>
        <p:blipFill>
          <a:blip r:embed="rId2"/>
          <a:stretch>
            <a:fillRect/>
          </a:stretch>
        </p:blipFill>
        <p:spPr>
          <a:xfrm>
            <a:off x="6480550" y="2486245"/>
            <a:ext cx="5101850" cy="2958114"/>
          </a:xfrm>
          <a:prstGeom prst="rect">
            <a:avLst/>
          </a:prstGeom>
        </p:spPr>
      </p:pic>
      <p:sp>
        <p:nvSpPr>
          <p:cNvPr id="5" name="Slide Number Placeholder 4">
            <a:extLst>
              <a:ext uri="{FF2B5EF4-FFF2-40B4-BE49-F238E27FC236}">
                <a16:creationId xmlns:a16="http://schemas.microsoft.com/office/drawing/2014/main" id="{861D54AA-9438-F342-B1E2-88C2CC04DB42}"/>
              </a:ext>
            </a:extLst>
          </p:cNvPr>
          <p:cNvSpPr>
            <a:spLocks noGrp="1"/>
          </p:cNvSpPr>
          <p:nvPr>
            <p:ph type="sldNum" sz="quarter" idx="12"/>
          </p:nvPr>
        </p:nvSpPr>
        <p:spPr/>
        <p:txBody>
          <a:bodyPr/>
          <a:lstStyle/>
          <a:p>
            <a:pPr>
              <a:defRPr/>
            </a:pPr>
            <a:fld id="{EC35E9FC-F6D5-0349-BBED-EA7D7A9BC49B}" type="slidenum">
              <a:rPr lang="en-US" smtClean="0"/>
              <a:pPr>
                <a:defRPr/>
              </a:pPr>
              <a:t>7</a:t>
            </a:fld>
            <a:endParaRPr lang="en-US"/>
          </a:p>
        </p:txBody>
      </p:sp>
    </p:spTree>
    <p:extLst>
      <p:ext uri="{BB962C8B-B14F-4D97-AF65-F5344CB8AC3E}">
        <p14:creationId xmlns:p14="http://schemas.microsoft.com/office/powerpoint/2010/main" val="3945875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F5C64-5055-6F40-ADCB-745896050A85}"/>
              </a:ext>
            </a:extLst>
          </p:cNvPr>
          <p:cNvSpPr>
            <a:spLocks noGrp="1"/>
          </p:cNvSpPr>
          <p:nvPr>
            <p:ph type="title"/>
          </p:nvPr>
        </p:nvSpPr>
        <p:spPr/>
        <p:txBody>
          <a:bodyPr/>
          <a:lstStyle/>
          <a:p>
            <a:r>
              <a:rPr lang="en-US" dirty="0"/>
              <a:t>Impacts of Changes Under Irradiation</a:t>
            </a:r>
          </a:p>
        </p:txBody>
      </p:sp>
      <p:sp>
        <p:nvSpPr>
          <p:cNvPr id="3" name="Content Placeholder 2">
            <a:extLst>
              <a:ext uri="{FF2B5EF4-FFF2-40B4-BE49-F238E27FC236}">
                <a16:creationId xmlns:a16="http://schemas.microsoft.com/office/drawing/2014/main" id="{C0B72261-9E6E-3C42-BDC7-0E546BA81C03}"/>
              </a:ext>
            </a:extLst>
          </p:cNvPr>
          <p:cNvSpPr>
            <a:spLocks noGrp="1"/>
          </p:cNvSpPr>
          <p:nvPr>
            <p:ph sz="half" idx="1"/>
          </p:nvPr>
        </p:nvSpPr>
        <p:spPr/>
        <p:txBody>
          <a:bodyPr/>
          <a:lstStyle/>
          <a:p>
            <a:r>
              <a:rPr lang="en-US" sz="2000" dirty="0"/>
              <a:t>In graphite moderated reactors, the graphite structure provides channels for fuel, fuel-cooling, and control rod entry, the structural integrity of the graphite components is important from safety and lifetime considerations</a:t>
            </a:r>
          </a:p>
          <a:p>
            <a:r>
              <a:rPr lang="en-US" sz="2000" dirty="0"/>
              <a:t>Components develop stresses which need to be accounted for</a:t>
            </a:r>
          </a:p>
          <a:p>
            <a:r>
              <a:rPr lang="en-US" sz="2000" dirty="0"/>
              <a:t>Temperature distribution across a graphite channel is shown at the right</a:t>
            </a:r>
          </a:p>
          <a:p>
            <a:r>
              <a:rPr lang="en-US" sz="2000" dirty="0"/>
              <a:t>Fluence also changes radially</a:t>
            </a:r>
          </a:p>
          <a:p>
            <a:r>
              <a:rPr lang="en-US" sz="2000" dirty="0"/>
              <a:t>Fuel is in the center (bore)</a:t>
            </a:r>
          </a:p>
          <a:p>
            <a:endParaRPr lang="en-US" sz="2000" dirty="0"/>
          </a:p>
          <a:p>
            <a:endParaRPr lang="en-US" sz="2000" dirty="0"/>
          </a:p>
        </p:txBody>
      </p:sp>
      <p:pic>
        <p:nvPicPr>
          <p:cNvPr id="5" name="Content Placeholder 4">
            <a:extLst>
              <a:ext uri="{FF2B5EF4-FFF2-40B4-BE49-F238E27FC236}">
                <a16:creationId xmlns:a16="http://schemas.microsoft.com/office/drawing/2014/main" id="{56E40B4B-EB1E-6844-91BC-80E04567E6D6}"/>
              </a:ext>
            </a:extLst>
          </p:cNvPr>
          <p:cNvPicPr>
            <a:picLocks noGrp="1" noChangeAspect="1"/>
          </p:cNvPicPr>
          <p:nvPr>
            <p:ph sz="half" idx="2"/>
          </p:nvPr>
        </p:nvPicPr>
        <p:blipFill rotWithShape="1">
          <a:blip r:embed="rId2" cstate="email">
            <a:extLst>
              <a:ext uri="{28A0092B-C50C-407E-A947-70E740481C1C}">
                <a14:useLocalDpi xmlns:a14="http://schemas.microsoft.com/office/drawing/2010/main"/>
              </a:ext>
            </a:extLst>
          </a:blip>
          <a:srcRect/>
          <a:stretch/>
        </p:blipFill>
        <p:spPr>
          <a:xfrm>
            <a:off x="6927925" y="2175337"/>
            <a:ext cx="4396291" cy="3703893"/>
          </a:xfrm>
          <a:prstGeom prst="rect">
            <a:avLst/>
          </a:prstGeom>
        </p:spPr>
      </p:pic>
      <p:sp>
        <p:nvSpPr>
          <p:cNvPr id="4" name="Slide Number Placeholder 3">
            <a:extLst>
              <a:ext uri="{FF2B5EF4-FFF2-40B4-BE49-F238E27FC236}">
                <a16:creationId xmlns:a16="http://schemas.microsoft.com/office/drawing/2014/main" id="{45A91731-DF2D-2040-B9EF-053D4FDA93CD}"/>
              </a:ext>
            </a:extLst>
          </p:cNvPr>
          <p:cNvSpPr>
            <a:spLocks noGrp="1"/>
          </p:cNvSpPr>
          <p:nvPr>
            <p:ph type="sldNum" sz="quarter" idx="12"/>
          </p:nvPr>
        </p:nvSpPr>
        <p:spPr/>
        <p:txBody>
          <a:bodyPr/>
          <a:lstStyle/>
          <a:p>
            <a:pPr>
              <a:defRPr/>
            </a:pPr>
            <a:fld id="{EC35E9FC-F6D5-0349-BBED-EA7D7A9BC49B}" type="slidenum">
              <a:rPr lang="en-US" smtClean="0"/>
              <a:pPr>
                <a:defRPr/>
              </a:pPr>
              <a:t>8</a:t>
            </a:fld>
            <a:endParaRPr lang="en-US"/>
          </a:p>
        </p:txBody>
      </p:sp>
    </p:spTree>
    <p:extLst>
      <p:ext uri="{BB962C8B-B14F-4D97-AF65-F5344CB8AC3E}">
        <p14:creationId xmlns:p14="http://schemas.microsoft.com/office/powerpoint/2010/main" val="2491487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F5C64-5055-6F40-ADCB-745896050A85}"/>
              </a:ext>
            </a:extLst>
          </p:cNvPr>
          <p:cNvSpPr>
            <a:spLocks noGrp="1"/>
          </p:cNvSpPr>
          <p:nvPr>
            <p:ph type="title"/>
          </p:nvPr>
        </p:nvSpPr>
        <p:spPr/>
        <p:txBody>
          <a:bodyPr/>
          <a:lstStyle/>
          <a:p>
            <a:r>
              <a:rPr lang="en-US" dirty="0"/>
              <a:t>Impacts of Changes Under Irradiation</a:t>
            </a:r>
          </a:p>
        </p:txBody>
      </p:sp>
      <p:sp>
        <p:nvSpPr>
          <p:cNvPr id="3" name="Content Placeholder 2">
            <a:extLst>
              <a:ext uri="{FF2B5EF4-FFF2-40B4-BE49-F238E27FC236}">
                <a16:creationId xmlns:a16="http://schemas.microsoft.com/office/drawing/2014/main" id="{C0B72261-9E6E-3C42-BDC7-0E546BA81C03}"/>
              </a:ext>
            </a:extLst>
          </p:cNvPr>
          <p:cNvSpPr>
            <a:spLocks noGrp="1"/>
          </p:cNvSpPr>
          <p:nvPr>
            <p:ph sz="half" idx="1"/>
          </p:nvPr>
        </p:nvSpPr>
        <p:spPr/>
        <p:txBody>
          <a:bodyPr/>
          <a:lstStyle/>
          <a:p>
            <a:r>
              <a:rPr lang="en-US" sz="2000" dirty="0"/>
              <a:t>Properties and dimensions change as a function of both temperature and fluence</a:t>
            </a:r>
          </a:p>
          <a:p>
            <a:r>
              <a:rPr lang="en-US" sz="2000" dirty="0"/>
              <a:t>First, the graphite brick will shrink faster at the bore than at the outside, and properties will vary radially</a:t>
            </a:r>
          </a:p>
          <a:p>
            <a:r>
              <a:rPr lang="en-US" sz="2000" dirty="0"/>
              <a:t>Graphite brick internal shrinkage and thermal stresses are generated; first tensile at the bore and compressive at the outside, and then reversing in sign towards the end of reactor life</a:t>
            </a:r>
          </a:p>
          <a:p>
            <a:r>
              <a:rPr lang="en-US" sz="2000" dirty="0"/>
              <a:t>Fortunately, much of this stress is reduced by irradiation creep</a:t>
            </a:r>
          </a:p>
          <a:p>
            <a:endParaRPr lang="en-US" sz="2000" dirty="0"/>
          </a:p>
          <a:p>
            <a:endParaRPr lang="en-US" sz="2000" dirty="0"/>
          </a:p>
          <a:p>
            <a:endParaRPr lang="en-US" sz="2000" dirty="0"/>
          </a:p>
          <a:p>
            <a:endParaRPr lang="en-US" sz="2000" dirty="0"/>
          </a:p>
          <a:p>
            <a:endParaRPr lang="en-US" sz="2000" dirty="0"/>
          </a:p>
          <a:p>
            <a:endParaRPr lang="en-US" sz="2000" dirty="0"/>
          </a:p>
        </p:txBody>
      </p:sp>
      <p:pic>
        <p:nvPicPr>
          <p:cNvPr id="8" name="Content Placeholder 7">
            <a:extLst>
              <a:ext uri="{FF2B5EF4-FFF2-40B4-BE49-F238E27FC236}">
                <a16:creationId xmlns:a16="http://schemas.microsoft.com/office/drawing/2014/main" id="{6B406453-2CE3-8942-AB2A-FF3C145BB948}"/>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401995" y="2425740"/>
            <a:ext cx="5384800" cy="3243188"/>
          </a:xfrm>
          <a:prstGeom prst="rect">
            <a:avLst/>
          </a:prstGeom>
        </p:spPr>
      </p:pic>
      <p:sp>
        <p:nvSpPr>
          <p:cNvPr id="4" name="Slide Number Placeholder 3">
            <a:extLst>
              <a:ext uri="{FF2B5EF4-FFF2-40B4-BE49-F238E27FC236}">
                <a16:creationId xmlns:a16="http://schemas.microsoft.com/office/drawing/2014/main" id="{4A68A361-D477-DA40-9F72-5699827D2F5B}"/>
              </a:ext>
            </a:extLst>
          </p:cNvPr>
          <p:cNvSpPr>
            <a:spLocks noGrp="1"/>
          </p:cNvSpPr>
          <p:nvPr>
            <p:ph type="sldNum" sz="quarter" idx="12"/>
          </p:nvPr>
        </p:nvSpPr>
        <p:spPr/>
        <p:txBody>
          <a:bodyPr/>
          <a:lstStyle/>
          <a:p>
            <a:pPr>
              <a:defRPr/>
            </a:pPr>
            <a:fld id="{EC35E9FC-F6D5-0349-BBED-EA7D7A9BC49B}" type="slidenum">
              <a:rPr lang="en-US" smtClean="0"/>
              <a:pPr>
                <a:defRPr/>
              </a:pPr>
              <a:t>9</a:t>
            </a:fld>
            <a:endParaRPr lang="en-US"/>
          </a:p>
        </p:txBody>
      </p:sp>
    </p:spTree>
    <p:extLst>
      <p:ext uri="{BB962C8B-B14F-4D97-AF65-F5344CB8AC3E}">
        <p14:creationId xmlns:p14="http://schemas.microsoft.com/office/powerpoint/2010/main" val="368234583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87195</TotalTime>
  <Words>2564</Words>
  <Application>Microsoft Macintosh PowerPoint</Application>
  <PresentationFormat>Widescreen</PresentationFormat>
  <Paragraphs>261</Paragraphs>
  <Slides>34</Slides>
  <Notes>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34</vt:i4>
      </vt:variant>
    </vt:vector>
  </HeadingPairs>
  <TitlesOfParts>
    <vt:vector size="40" baseType="lpstr">
      <vt:lpstr>Arial</vt:lpstr>
      <vt:lpstr>Calibri</vt:lpstr>
      <vt:lpstr>Calibri Light</vt:lpstr>
      <vt:lpstr>Symbol</vt:lpstr>
      <vt:lpstr>Custom Design</vt:lpstr>
      <vt:lpstr>1_NCStateU-horizontal-left-logo</vt:lpstr>
      <vt:lpstr>NE 795-014: Advanced Reactor Materials</vt:lpstr>
      <vt:lpstr>Last Time</vt:lpstr>
      <vt:lpstr>Interstitials in Graphite</vt:lpstr>
      <vt:lpstr>Graphite Shrinkage</vt:lpstr>
      <vt:lpstr>Graphite Irradiation Under Loading</vt:lpstr>
      <vt:lpstr>CTE and Young’s Modulus</vt:lpstr>
      <vt:lpstr>Thermal Conductivity</vt:lpstr>
      <vt:lpstr>Impacts of Changes Under Irradiation</vt:lpstr>
      <vt:lpstr>Impacts of Changes Under Irradiation</vt:lpstr>
      <vt:lpstr>Impacts of Changes Under Irradiation</vt:lpstr>
      <vt:lpstr>Irradiation Creep</vt:lpstr>
      <vt:lpstr>Irradiation Creep</vt:lpstr>
      <vt:lpstr>Irradiation Creep</vt:lpstr>
      <vt:lpstr>Irradiation Creep Models</vt:lpstr>
      <vt:lpstr>Radiolytic Oxidation</vt:lpstr>
      <vt:lpstr>Fabrication</vt:lpstr>
      <vt:lpstr>Fuel Kernel Fabrication</vt:lpstr>
      <vt:lpstr>Fuel Kernel Fabrication</vt:lpstr>
      <vt:lpstr>SiC (and PyC) Fabrication</vt:lpstr>
      <vt:lpstr>TRISO Fabrication</vt:lpstr>
      <vt:lpstr>Pebble and Compact Fabrication</vt:lpstr>
      <vt:lpstr>Pebble and Compact Fabrication</vt:lpstr>
      <vt:lpstr>Summary</vt:lpstr>
      <vt:lpstr>TRISO Fuel Failures</vt:lpstr>
      <vt:lpstr>Fuel Failure Mechanisms</vt:lpstr>
      <vt:lpstr>Fuel Failure Mechanisms</vt:lpstr>
      <vt:lpstr>Fuel Failure Mechanisms</vt:lpstr>
      <vt:lpstr>Fuel Failure Mechanisms</vt:lpstr>
      <vt:lpstr>Fuel Failure Mechanisms</vt:lpstr>
      <vt:lpstr>Fuel Failure Mechanisms</vt:lpstr>
      <vt:lpstr>Fuel Failure Mechanisms</vt:lpstr>
      <vt:lpstr>Fuel Failure Mechanisms</vt:lpstr>
      <vt:lpstr>Fuel Failure Mechanisms</vt:lpstr>
      <vt:lpstr>Fuel Failure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Fuel Fabrication</dc:title>
  <dc:creator>Ben Beeler</dc:creator>
  <cp:lastModifiedBy>Benjamin W. Beeler</cp:lastModifiedBy>
  <cp:revision>181</cp:revision>
  <dcterms:created xsi:type="dcterms:W3CDTF">2019-12-09T16:44:02Z</dcterms:created>
  <dcterms:modified xsi:type="dcterms:W3CDTF">2023-08-31T18:50:19Z</dcterms:modified>
</cp:coreProperties>
</file>